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83" r:id="rId2"/>
    <p:sldId id="299" r:id="rId3"/>
    <p:sldId id="326" r:id="rId4"/>
    <p:sldId id="298" r:id="rId5"/>
    <p:sldId id="339" r:id="rId6"/>
    <p:sldId id="340" r:id="rId7"/>
    <p:sldId id="300" r:id="rId8"/>
    <p:sldId id="327" r:id="rId9"/>
    <p:sldId id="291" r:id="rId10"/>
    <p:sldId id="334" r:id="rId11"/>
    <p:sldId id="257" r:id="rId12"/>
    <p:sldId id="320" r:id="rId13"/>
    <p:sldId id="338" r:id="rId14"/>
    <p:sldId id="321" r:id="rId15"/>
    <p:sldId id="337" r:id="rId16"/>
    <p:sldId id="342" r:id="rId17"/>
    <p:sldId id="335" r:id="rId18"/>
    <p:sldId id="282" r:id="rId19"/>
    <p:sldId id="268" r:id="rId20"/>
    <p:sldId id="275" r:id="rId21"/>
    <p:sldId id="293" r:id="rId22"/>
    <p:sldId id="292" r:id="rId23"/>
    <p:sldId id="328" r:id="rId24"/>
    <p:sldId id="302" r:id="rId25"/>
    <p:sldId id="301" r:id="rId26"/>
    <p:sldId id="304" r:id="rId27"/>
    <p:sldId id="331" r:id="rId28"/>
    <p:sldId id="305" r:id="rId29"/>
    <p:sldId id="308" r:id="rId30"/>
    <p:sldId id="322" r:id="rId31"/>
    <p:sldId id="329" r:id="rId32"/>
    <p:sldId id="309" r:id="rId33"/>
    <p:sldId id="310" r:id="rId34"/>
    <p:sldId id="312" r:id="rId35"/>
    <p:sldId id="313" r:id="rId36"/>
    <p:sldId id="314" r:id="rId37"/>
    <p:sldId id="315" r:id="rId38"/>
    <p:sldId id="332" r:id="rId39"/>
    <p:sldId id="297" r:id="rId40"/>
    <p:sldId id="317" r:id="rId41"/>
    <p:sldId id="343" r:id="rId42"/>
    <p:sldId id="344" r:id="rId43"/>
    <p:sldId id="345" r:id="rId44"/>
    <p:sldId id="311" r:id="rId45"/>
    <p:sldId id="318" r:id="rId46"/>
    <p:sldId id="319" r:id="rId47"/>
  </p:sldIdLst>
  <p:sldSz cx="9144000" cy="6858000" type="screen4x3"/>
  <p:notesSz cx="9928225" cy="6797675"/>
  <p:defaultTextStyle>
    <a:defPPr>
      <a:defRPr lang="it-IT"/>
    </a:defPPr>
    <a:lvl1pPr algn="ctr" rtl="0" fontAlgn="base">
      <a:spcBef>
        <a:spcPct val="0"/>
      </a:spcBef>
      <a:spcAft>
        <a:spcPct val="0"/>
      </a:spcAft>
      <a:defRPr sz="3600" kern="1200">
        <a:solidFill>
          <a:srgbClr val="FF0066"/>
        </a:solidFill>
        <a:latin typeface="Times New Roman" pitchFamily="18" charset="0"/>
        <a:ea typeface="MS PGothic" pitchFamily="34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3600" kern="1200">
        <a:solidFill>
          <a:srgbClr val="FF0066"/>
        </a:solidFill>
        <a:latin typeface="Times New Roman" pitchFamily="18" charset="0"/>
        <a:ea typeface="MS PGothic" pitchFamily="34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3600" kern="1200">
        <a:solidFill>
          <a:srgbClr val="FF0066"/>
        </a:solidFill>
        <a:latin typeface="Times New Roman" pitchFamily="18" charset="0"/>
        <a:ea typeface="MS PGothic" pitchFamily="34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3600" kern="1200">
        <a:solidFill>
          <a:srgbClr val="FF0066"/>
        </a:solidFill>
        <a:latin typeface="Times New Roman" pitchFamily="18" charset="0"/>
        <a:ea typeface="MS PGothic" pitchFamily="34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3600" kern="1200">
        <a:solidFill>
          <a:srgbClr val="FF0066"/>
        </a:solidFill>
        <a:latin typeface="Times New Roman" pitchFamily="18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600" kern="1200">
        <a:solidFill>
          <a:srgbClr val="FF0066"/>
        </a:solidFill>
        <a:latin typeface="Times New Roman" pitchFamily="18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600" kern="1200">
        <a:solidFill>
          <a:srgbClr val="FF0066"/>
        </a:solidFill>
        <a:latin typeface="Times New Roman" pitchFamily="18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600" kern="1200">
        <a:solidFill>
          <a:srgbClr val="FF0066"/>
        </a:solidFill>
        <a:latin typeface="Times New Roman" pitchFamily="18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600" kern="1200">
        <a:solidFill>
          <a:srgbClr val="FF0066"/>
        </a:solidFill>
        <a:latin typeface="Times New Roman" pitchFamily="18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993366"/>
    <a:srgbClr val="CC0066"/>
    <a:srgbClr val="FF9999"/>
    <a:srgbClr val="FF7C80"/>
    <a:srgbClr val="FFE697"/>
    <a:srgbClr val="FF9933"/>
    <a:srgbClr val="FFF2C9"/>
    <a:srgbClr val="F12F0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2730" y="-3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7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337" cy="34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4302" y="0"/>
            <a:ext cx="4302337" cy="34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6455893"/>
            <a:ext cx="4302337" cy="34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4302" y="6455893"/>
            <a:ext cx="4302337" cy="34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F1B0996-CD35-48EA-A59E-59F618F37ABC}" type="slidenum">
              <a:rPr lang="en-US" altLang="en-US"/>
              <a:pPr>
                <a:defRPr/>
              </a:pPr>
              <a:t>‹N›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58609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4302337" cy="34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4302" y="0"/>
            <a:ext cx="4302337" cy="34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63900" y="509588"/>
            <a:ext cx="3400425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458" y="3229529"/>
            <a:ext cx="7941310" cy="305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6455893"/>
            <a:ext cx="4302337" cy="34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4302" y="6455893"/>
            <a:ext cx="4302337" cy="340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294" tIns="45647" rIns="91294" bIns="4564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0C5B9D99-7405-4171-AE32-BCAEB943823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408944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1pPr>
            <a:lvl2pPr marL="741761" indent="-285293"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2pPr>
            <a:lvl3pPr marL="1141171" indent="-228234"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3pPr>
            <a:lvl4pPr marL="1597640" indent="-228234"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4pPr>
            <a:lvl5pPr marL="2054108" indent="-228234"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5pPr>
            <a:lvl6pPr marL="2510577" indent="-228234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6pPr>
            <a:lvl7pPr marL="2967045" indent="-228234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7pPr>
            <a:lvl8pPr marL="3423514" indent="-228234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8pPr>
            <a:lvl9pPr marL="3879982" indent="-228234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26CDD69-89AE-4CDC-B340-2DE993A0F938}" type="slidenum">
              <a:rPr lang="it-IT" altLang="en-US" sz="1200">
                <a:solidFill>
                  <a:schemeClr val="tx1"/>
                </a:solidFill>
                <a:latin typeface="Arial" pitchFamily="34" charset="0"/>
              </a:rPr>
              <a:pPr eaLnBrk="1" hangingPunct="1">
                <a:defRPr/>
              </a:pPr>
              <a:t>10</a:t>
            </a:fld>
            <a:endParaRPr lang="it-IT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1pPr>
            <a:lvl2pPr marL="741761" indent="-285293"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2pPr>
            <a:lvl3pPr marL="1141171" indent="-228234"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3pPr>
            <a:lvl4pPr marL="1597640" indent="-228234"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4pPr>
            <a:lvl5pPr marL="2054108" indent="-228234"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5pPr>
            <a:lvl6pPr marL="2510577" indent="-228234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6pPr>
            <a:lvl7pPr marL="2967045" indent="-228234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7pPr>
            <a:lvl8pPr marL="3423514" indent="-228234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8pPr>
            <a:lvl9pPr marL="3879982" indent="-228234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026CDD69-89AE-4CDC-B340-2DE993A0F938}" type="slidenum">
              <a:rPr lang="it-IT" altLang="en-US" sz="1200">
                <a:solidFill>
                  <a:schemeClr val="tx1"/>
                </a:solidFill>
                <a:latin typeface="Arial" pitchFamily="34" charset="0"/>
              </a:rPr>
              <a:pPr eaLnBrk="1" hangingPunct="1">
                <a:defRPr/>
              </a:pPr>
              <a:t>11</a:t>
            </a:fld>
            <a:endParaRPr lang="it-IT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1pPr>
            <a:lvl2pPr marL="741761" indent="-285293"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2pPr>
            <a:lvl3pPr marL="1141171" indent="-228234"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3pPr>
            <a:lvl4pPr marL="1597640" indent="-228234"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4pPr>
            <a:lvl5pPr marL="2054108" indent="-228234"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5pPr>
            <a:lvl6pPr marL="2510577" indent="-228234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6pPr>
            <a:lvl7pPr marL="2967045" indent="-228234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7pPr>
            <a:lvl8pPr marL="3423514" indent="-228234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8pPr>
            <a:lvl9pPr marL="3879982" indent="-228234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FD629695-DC40-470B-A055-9B5F5FDE6255}" type="slidenum">
              <a:rPr lang="it-IT" altLang="en-US" sz="1200">
                <a:solidFill>
                  <a:schemeClr val="tx1"/>
                </a:solidFill>
                <a:latin typeface="Arial" pitchFamily="34" charset="0"/>
              </a:rPr>
              <a:pPr eaLnBrk="1" hangingPunct="1">
                <a:defRPr/>
              </a:pPr>
              <a:t>17</a:t>
            </a:fld>
            <a:endParaRPr lang="it-IT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1pPr>
            <a:lvl2pPr marL="741761" indent="-285293"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2pPr>
            <a:lvl3pPr marL="1141171" indent="-228234"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3pPr>
            <a:lvl4pPr marL="1597640" indent="-228234"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4pPr>
            <a:lvl5pPr marL="2054108" indent="-228234" eaLnBrk="0" hangingPunct="0"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5pPr>
            <a:lvl6pPr marL="2510577" indent="-228234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6pPr>
            <a:lvl7pPr marL="2967045" indent="-228234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7pPr>
            <a:lvl8pPr marL="3423514" indent="-228234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8pPr>
            <a:lvl9pPr marL="3879982" indent="-228234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FF0066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fld id="{E6C83F31-0B65-4A0D-86EA-436D3FABD241}" type="slidenum">
              <a:rPr lang="it-IT" altLang="en-US" sz="1200">
                <a:solidFill>
                  <a:schemeClr val="tx1"/>
                </a:solidFill>
                <a:latin typeface="Arial" pitchFamily="34" charset="0"/>
              </a:rPr>
              <a:pPr eaLnBrk="1" hangingPunct="1">
                <a:defRPr/>
              </a:pPr>
              <a:t>18</a:t>
            </a:fld>
            <a:endParaRPr lang="it-IT" altLang="en-US" sz="12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it-IT" smtClean="0">
              <a:ea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E30EE-7038-48DB-BEC1-A3BDCC0123E1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9406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5BC3E0-7FBE-48D2-9D05-E07B56A2DD8F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71334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97A011-04B3-4A9F-AC8F-C126C49336B6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004339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84D7D3-FEA6-4EDC-A8A6-72B4A9D2BBBA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75083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79C057-A634-49A4-86BC-AC879C3BE1FA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86037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E249B-9EE1-41E9-9F4A-C1AF237D4375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233557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FC37D-561A-47D1-8B09-175D2B71D435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1280371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671E0-0318-4AB5-8194-54D27ED28A1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003390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D9F57-5F47-400D-B949-18B303F97FE0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2180706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81B04C-48CB-47C2-B4B7-876EDA9F6D73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8118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  <a:p>
            <a:pPr lvl="1"/>
            <a:r>
              <a:rPr lang="en-US" smtClean="0"/>
              <a:t>Secondo livello</a:t>
            </a:r>
          </a:p>
          <a:p>
            <a:pPr lvl="2"/>
            <a:r>
              <a:rPr lang="en-US" smtClean="0"/>
              <a:t>Terzo livello</a:t>
            </a:r>
          </a:p>
          <a:p>
            <a:pPr lvl="3"/>
            <a:r>
              <a:rPr lang="en-US" smtClean="0"/>
              <a:t>Quarto livello</a:t>
            </a:r>
          </a:p>
          <a:p>
            <a:pPr lvl="4"/>
            <a:r>
              <a:rPr lang="en-US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2CAB9A-1E19-475B-B7AA-A35B3D17A2CC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417865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Fare clic per modificare gli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781B4C-9610-4405-8B0D-3FD6B2B7C18D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  <p:extLst>
      <p:ext uri="{BB962C8B-B14F-4D97-AF65-F5344CB8AC3E}">
        <p14:creationId xmlns:p14="http://schemas.microsoft.com/office/powerpoint/2010/main" val="3097099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  <a:ea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A636A3C-7FD9-4EB2-A59E-727FB2753E79}" type="slidenum">
              <a:rPr lang="it-IT" altLang="en-US"/>
              <a:pPr>
                <a:defRPr/>
              </a:pPr>
              <a:t>‹N›</a:t>
            </a:fld>
            <a:endParaRPr lang="it-IT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53.jpe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4.jpeg"/><Relationship Id="rId5" Type="http://schemas.openxmlformats.org/officeDocument/2006/relationships/image" Target="../media/image51.wmf"/><Relationship Id="rId4" Type="http://schemas.openxmlformats.org/officeDocument/2006/relationships/oleObject" Target="../embeddings/oleObject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neutrinoNap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8175" y="2768898"/>
            <a:ext cx="2808288" cy="210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144463" y="44449"/>
            <a:ext cx="8891587" cy="2994819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Measurement </a:t>
            </a:r>
            <a:br>
              <a:rPr lang="en-US" sz="3600" b="1" dirty="0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of the fragmentation of Carbon ions </a:t>
            </a:r>
            <a:br>
              <a:rPr lang="en-US" sz="3600" b="1" dirty="0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with nuclear emulsions </a:t>
            </a:r>
            <a:br>
              <a:rPr lang="en-US" sz="3600" b="1" dirty="0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for medical applications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1143034" y="5085184"/>
            <a:ext cx="6506911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6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Adele </a:t>
            </a: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LAURIA</a:t>
            </a:r>
          </a:p>
          <a:p>
            <a:pPr>
              <a:defRPr/>
            </a:pPr>
            <a:r>
              <a:rPr lang="en-US" sz="26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On the behalf of Naples emulsion group</a:t>
            </a:r>
            <a:endParaRPr lang="en-US" sz="2600" b="1" i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University of </a:t>
            </a:r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Naples “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</a:t>
            </a:r>
            <a:r>
              <a:rPr lang="en-US" sz="2600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ederico II”, </a:t>
            </a: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Italy</a:t>
            </a:r>
          </a:p>
          <a:p>
            <a:pPr>
              <a:defRPr/>
            </a:pPr>
            <a:r>
              <a:rPr lang="en-US" sz="26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INFN, Naples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" y="3945"/>
            <a:ext cx="9144000" cy="61674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+mn-lt"/>
                <a:ea typeface="+mj-ea"/>
                <a:cs typeface="Times New Roman" charset="0"/>
              </a:rPr>
              <a:t>The structure of the Emulsion Cloud Chamber</a:t>
            </a:r>
            <a:endParaRPr lang="en-AU" sz="2800" b="1" dirty="0" smtClean="0">
              <a:solidFill>
                <a:srgbClr val="FF0000"/>
              </a:solidFill>
              <a:latin typeface="+mn-lt"/>
              <a:ea typeface="+mj-ea"/>
              <a:cs typeface="Times New Roman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2" y="548680"/>
            <a:ext cx="9144000" cy="2592288"/>
          </a:xfrm>
        </p:spPr>
        <p:txBody>
          <a:bodyPr/>
          <a:lstStyle/>
          <a:p>
            <a:pPr marL="180975" indent="-180975" algn="just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 smtClean="0">
                <a:solidFill>
                  <a:srgbClr val="FF0000"/>
                </a:solidFill>
                <a:cs typeface="Times New Roman" pitchFamily="18" charset="0"/>
              </a:rPr>
              <a:t>ECC structure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: </a:t>
            </a:r>
          </a:p>
          <a:p>
            <a:pPr lvl="1" indent="-342900" algn="just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“OPERA” type: </a:t>
            </a:r>
            <a:r>
              <a:rPr lang="en-US" altLang="it-IT" sz="2000" dirty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alternate 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passive and sensitive material </a:t>
            </a:r>
          </a:p>
          <a:p>
            <a:pPr lvl="1" indent="-342900" algn="just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High resolution tracking device: nuclear emulsion (300 µm thick) </a:t>
            </a:r>
          </a:p>
          <a:p>
            <a:pPr lvl="1" indent="-342900" algn="just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Passive material: </a:t>
            </a:r>
            <a:r>
              <a:rPr lang="en-US" altLang="en-US" sz="2000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lexan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plates 1 mm thick </a:t>
            </a:r>
          </a:p>
          <a:p>
            <a:pPr lvl="1" indent="-342900" algn="just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  <a:defRPr/>
            </a:pP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73 consecutive </a:t>
            </a:r>
            <a:r>
              <a:rPr lang="en-US" altLang="it-IT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“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cells</a:t>
            </a:r>
            <a:r>
              <a:rPr lang="en-US" altLang="it-IT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”: 219 alternate nuclear and </a:t>
            </a:r>
            <a:r>
              <a:rPr lang="en-US" altLang="it-IT" sz="2000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lexan</a:t>
            </a:r>
            <a:r>
              <a:rPr lang="en-US" altLang="it-IT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 layers</a:t>
            </a:r>
            <a:endParaRPr lang="en-US" altLang="en-US" sz="2000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  <a:p>
            <a:pPr marL="180975" indent="-180975" algn="just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 smtClean="0">
                <a:solidFill>
                  <a:srgbClr val="FF0000"/>
                </a:solidFill>
                <a:cs typeface="Times New Roman" pitchFamily="18" charset="0"/>
              </a:rPr>
              <a:t>Lexan</a:t>
            </a:r>
            <a:r>
              <a:rPr lang="en-US" altLang="en-US" sz="24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: 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=1.15 g/cm</a:t>
            </a:r>
            <a:r>
              <a:rPr lang="en-US" altLang="en-US" sz="2000" baseline="30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3 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and electron density=3.6∙10</a:t>
            </a:r>
            <a:r>
              <a:rPr lang="en-US" altLang="en-US" sz="2000" baseline="30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23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/cm</a:t>
            </a:r>
            <a:r>
              <a:rPr lang="en-US" altLang="en-US" sz="2000" baseline="30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3 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(w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ater: 3.3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∙10</a:t>
            </a:r>
            <a:r>
              <a:rPr lang="en-US" altLang="en-US" sz="2000" baseline="30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23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/cm</a:t>
            </a:r>
            <a:r>
              <a:rPr lang="en-US" altLang="en-US" sz="2000" baseline="30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3</a:t>
            </a: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)</a:t>
            </a:r>
            <a:endParaRPr lang="en-US" altLang="en-US" sz="2000" dirty="0">
              <a:solidFill>
                <a:schemeClr val="accent6">
                  <a:lumMod val="75000"/>
                </a:schemeClr>
              </a:solidFill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585891" y="5056238"/>
            <a:ext cx="75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0070C0"/>
              </a:solidFill>
              <a:latin typeface="+mn-lt"/>
              <a:ea typeface="ＭＳ Ｐゴシック" charset="0"/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548432" y="4057253"/>
            <a:ext cx="7112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baseline="30000" dirty="0">
                <a:solidFill>
                  <a:schemeClr val="tx1"/>
                </a:solidFill>
                <a:latin typeface="+mn-lt"/>
                <a:ea typeface="ＭＳ Ｐゴシック" charset="0"/>
              </a:rPr>
              <a:t>12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ＭＳ Ｐゴシック" charset="0"/>
              </a:rPr>
              <a:t>C</a:t>
            </a: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585891" y="5208638"/>
            <a:ext cx="75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0070C0"/>
              </a:solidFill>
              <a:latin typeface="+mn-lt"/>
              <a:ea typeface="ＭＳ Ｐゴシック" charset="0"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585891" y="5345163"/>
            <a:ext cx="75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0070C0"/>
              </a:solidFill>
              <a:latin typeface="+mn-lt"/>
              <a:ea typeface="ＭＳ Ｐゴシック" charset="0"/>
            </a:endParaRPr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>
            <a:off x="585891" y="5497563"/>
            <a:ext cx="75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0070C0"/>
              </a:solidFill>
              <a:latin typeface="+mn-lt"/>
              <a:ea typeface="ＭＳ Ｐゴシック" charset="0"/>
            </a:endParaRPr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585891" y="4472038"/>
            <a:ext cx="75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0070C0"/>
              </a:solidFill>
              <a:latin typeface="+mn-lt"/>
              <a:ea typeface="ＭＳ Ｐゴシック" charset="0"/>
            </a:endParaRP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585891" y="4624438"/>
            <a:ext cx="75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0070C0"/>
              </a:solidFill>
              <a:latin typeface="+mn-lt"/>
              <a:ea typeface="ＭＳ Ｐゴシック" charset="0"/>
            </a:endParaRPr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585891" y="4760963"/>
            <a:ext cx="75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0070C0"/>
              </a:solidFill>
              <a:latin typeface="+mn-lt"/>
              <a:ea typeface="ＭＳ Ｐゴシック" charset="0"/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585891" y="4913363"/>
            <a:ext cx="7556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0070C0"/>
              </a:solidFill>
              <a:latin typeface="+mn-lt"/>
              <a:ea typeface="ＭＳ Ｐゴシック" charset="0"/>
            </a:endParaRPr>
          </a:p>
        </p:txBody>
      </p:sp>
      <p:sp>
        <p:nvSpPr>
          <p:cNvPr id="53" name="Text Box 24"/>
          <p:cNvSpPr txBox="1">
            <a:spLocks noChangeArrowheads="1"/>
          </p:cNvSpPr>
          <p:nvPr/>
        </p:nvSpPr>
        <p:spPr bwMode="auto">
          <a:xfrm>
            <a:off x="2195736" y="6279703"/>
            <a:ext cx="2160240" cy="46166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300 </a:t>
            </a:r>
            <a:r>
              <a:rPr lang="el-GR" sz="1200" b="1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μ</a:t>
            </a:r>
            <a:r>
              <a:rPr lang="it-IT" sz="1200" b="1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m</a:t>
            </a:r>
          </a:p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EMULSION LAYER</a:t>
            </a:r>
            <a:endParaRPr lang="it-IT" sz="1200" b="1" dirty="0">
              <a:solidFill>
                <a:schemeClr val="tx1"/>
              </a:solidFill>
              <a:latin typeface="+mn-lt"/>
              <a:ea typeface="ＭＳ Ｐゴシック" charset="0"/>
            </a:endParaRPr>
          </a:p>
        </p:txBody>
      </p:sp>
      <p:sp>
        <p:nvSpPr>
          <p:cNvPr id="54" name="Text Box 24"/>
          <p:cNvSpPr txBox="1">
            <a:spLocks noChangeArrowheads="1"/>
          </p:cNvSpPr>
          <p:nvPr/>
        </p:nvSpPr>
        <p:spPr bwMode="auto">
          <a:xfrm>
            <a:off x="5071407" y="6279703"/>
            <a:ext cx="1660833" cy="461665"/>
          </a:xfrm>
          <a:prstGeom prst="rect">
            <a:avLst/>
          </a:prstGeom>
          <a:solidFill>
            <a:schemeClr val="bg1">
              <a:alpha val="52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1000 </a:t>
            </a:r>
            <a:r>
              <a:rPr lang="el-GR" sz="1200" b="1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μ</a:t>
            </a:r>
            <a:r>
              <a:rPr lang="it-IT" sz="1200" b="1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m</a:t>
            </a:r>
          </a:p>
          <a:p>
            <a:pPr>
              <a:defRPr/>
            </a:pPr>
            <a:r>
              <a:rPr lang="it-IT" sz="1200" b="1" dirty="0" smtClean="0">
                <a:solidFill>
                  <a:schemeClr val="tx1"/>
                </a:solidFill>
                <a:latin typeface="+mn-lt"/>
                <a:ea typeface="ＭＳ Ｐゴシック" charset="0"/>
              </a:rPr>
              <a:t>LEXAN </a:t>
            </a:r>
            <a:r>
              <a:rPr lang="it-IT" sz="1200" b="1" dirty="0">
                <a:solidFill>
                  <a:schemeClr val="tx1"/>
                </a:solidFill>
                <a:latin typeface="+mn-lt"/>
                <a:ea typeface="ＭＳ Ｐゴシック" charset="0"/>
              </a:rPr>
              <a:t>LAYER</a:t>
            </a:r>
          </a:p>
        </p:txBody>
      </p:sp>
      <p:cxnSp>
        <p:nvCxnSpPr>
          <p:cNvPr id="57" name="Connettore 2 56"/>
          <p:cNvCxnSpPr/>
          <p:nvPr/>
        </p:nvCxnSpPr>
        <p:spPr bwMode="auto">
          <a:xfrm flipH="1" flipV="1">
            <a:off x="3134806" y="6219293"/>
            <a:ext cx="195401" cy="2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Connettore 1 57"/>
          <p:cNvCxnSpPr/>
          <p:nvPr/>
        </p:nvCxnSpPr>
        <p:spPr bwMode="auto">
          <a:xfrm>
            <a:off x="3905422" y="5027009"/>
            <a:ext cx="1080120" cy="0"/>
          </a:xfrm>
          <a:prstGeom prst="line">
            <a:avLst/>
          </a:prstGeom>
          <a:noFill/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9" name="Connettore 2 58"/>
          <p:cNvCxnSpPr/>
          <p:nvPr/>
        </p:nvCxnSpPr>
        <p:spPr bwMode="auto">
          <a:xfrm flipH="1" flipV="1">
            <a:off x="5668400" y="6219294"/>
            <a:ext cx="450561" cy="1"/>
          </a:xfrm>
          <a:prstGeom prst="straightConnector1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arrow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Parentesi graffa aperta 9"/>
          <p:cNvSpPr/>
          <p:nvPr/>
        </p:nvSpPr>
        <p:spPr bwMode="auto">
          <a:xfrm rot="5400000" flipV="1">
            <a:off x="2364376" y="2528747"/>
            <a:ext cx="288031" cy="2353503"/>
          </a:xfrm>
          <a:prstGeom prst="leftBrace">
            <a:avLst>
              <a:gd name="adj1" fmla="val 38095"/>
              <a:gd name="adj2" fmla="val 5045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05" name="Parentesi graffa aperta 104"/>
          <p:cNvSpPr/>
          <p:nvPr/>
        </p:nvSpPr>
        <p:spPr bwMode="auto">
          <a:xfrm rot="5400000" flipV="1">
            <a:off x="6090286" y="2528747"/>
            <a:ext cx="288031" cy="2353503"/>
          </a:xfrm>
          <a:prstGeom prst="leftBrace">
            <a:avLst>
              <a:gd name="adj1" fmla="val 38095"/>
              <a:gd name="adj2" fmla="val 50455"/>
            </a:avLst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672639" y="3030051"/>
            <a:ext cx="174278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Elementary</a:t>
            </a:r>
          </a:p>
          <a:p>
            <a:r>
              <a:rPr lang="en-US" altLang="en-US" sz="2400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cells</a:t>
            </a:r>
            <a:endParaRPr lang="en-GB" sz="24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3" name="Connettore 2 12"/>
          <p:cNvCxnSpPr/>
          <p:nvPr/>
        </p:nvCxnSpPr>
        <p:spPr bwMode="auto">
          <a:xfrm flipH="1">
            <a:off x="3294334" y="3356992"/>
            <a:ext cx="485578" cy="20449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Connettore 2 111"/>
          <p:cNvCxnSpPr/>
          <p:nvPr/>
        </p:nvCxnSpPr>
        <p:spPr bwMode="auto">
          <a:xfrm>
            <a:off x="5220072" y="3356992"/>
            <a:ext cx="596934" cy="260774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" name="Gruppo 1"/>
          <p:cNvGrpSpPr/>
          <p:nvPr/>
        </p:nvGrpSpPr>
        <p:grpSpPr>
          <a:xfrm>
            <a:off x="1475657" y="3913692"/>
            <a:ext cx="2304255" cy="2251615"/>
            <a:chOff x="1475657" y="3913692"/>
            <a:chExt cx="2304255" cy="2251615"/>
          </a:xfrm>
        </p:grpSpPr>
        <p:grpSp>
          <p:nvGrpSpPr>
            <p:cNvPr id="82" name="Gruppo 81"/>
            <p:cNvGrpSpPr/>
            <p:nvPr/>
          </p:nvGrpSpPr>
          <p:grpSpPr>
            <a:xfrm rot="16200000">
              <a:off x="937989" y="4451360"/>
              <a:ext cx="2251611" cy="1176276"/>
              <a:chOff x="1541075" y="4071392"/>
              <a:chExt cx="3318957" cy="1733873"/>
            </a:xfrm>
          </p:grpSpPr>
          <p:grpSp>
            <p:nvGrpSpPr>
              <p:cNvPr id="93" name="Gruppo 92"/>
              <p:cNvGrpSpPr/>
              <p:nvPr/>
            </p:nvGrpSpPr>
            <p:grpSpPr>
              <a:xfrm>
                <a:off x="1547664" y="4071392"/>
                <a:ext cx="3312368" cy="766992"/>
                <a:chOff x="1547664" y="4071392"/>
                <a:chExt cx="3312368" cy="766992"/>
              </a:xfrm>
            </p:grpSpPr>
            <p:sp>
              <p:nvSpPr>
                <p:cNvPr id="101" name="Rettangolo 100"/>
                <p:cNvSpPr/>
                <p:nvPr/>
              </p:nvSpPr>
              <p:spPr bwMode="auto">
                <a:xfrm>
                  <a:off x="1547664" y="4581128"/>
                  <a:ext cx="2808312" cy="257254"/>
                </a:xfrm>
                <a:prstGeom prst="rect">
                  <a:avLst/>
                </a:prstGeom>
                <a:pattFill prst="lgConfetti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FFE697"/>
                  </a:bgClr>
                </a:pattFill>
                <a:ln>
                  <a:solidFill>
                    <a:schemeClr val="tx1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3600" b="0" i="0" u="none" strike="noStrike" cap="none" normalizeH="0" baseline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02" name="Parallelogramma 101"/>
                <p:cNvSpPr/>
                <p:nvPr/>
              </p:nvSpPr>
              <p:spPr bwMode="auto">
                <a:xfrm>
                  <a:off x="1547664" y="4071392"/>
                  <a:ext cx="3312368" cy="509736"/>
                </a:xfrm>
                <a:prstGeom prst="parallelogram">
                  <a:avLst>
                    <a:gd name="adj" fmla="val 105863"/>
                  </a:avLst>
                </a:prstGeom>
                <a:pattFill prst="lgConfetti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FFE697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3600" b="0" i="0" u="none" strike="noStrike" cap="none" normalizeH="0" baseline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03" name="Parallelogramma 102"/>
                <p:cNvSpPr/>
                <p:nvPr/>
              </p:nvSpPr>
              <p:spPr bwMode="auto">
                <a:xfrm rot="5400000" flipV="1">
                  <a:off x="4219066" y="4213984"/>
                  <a:ext cx="761312" cy="487487"/>
                </a:xfrm>
                <a:prstGeom prst="parallelogram">
                  <a:avLst>
                    <a:gd name="adj" fmla="val 96861"/>
                  </a:avLst>
                </a:prstGeom>
                <a:pattFill prst="lgConfetti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FFE697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3600" b="0" i="0" u="none" strike="noStrike" cap="none" normalizeH="0" baseline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Times New Roman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4" name="Gruppo 93"/>
              <p:cNvGrpSpPr/>
              <p:nvPr/>
            </p:nvGrpSpPr>
            <p:grpSpPr>
              <a:xfrm>
                <a:off x="1541075" y="4992799"/>
                <a:ext cx="3312369" cy="812466"/>
                <a:chOff x="1547663" y="4071392"/>
                <a:chExt cx="3312369" cy="812466"/>
              </a:xfrm>
            </p:grpSpPr>
            <p:sp>
              <p:nvSpPr>
                <p:cNvPr id="98" name="Rettangolo 97"/>
                <p:cNvSpPr/>
                <p:nvPr/>
              </p:nvSpPr>
              <p:spPr bwMode="auto">
                <a:xfrm>
                  <a:off x="1547663" y="4581121"/>
                  <a:ext cx="2808313" cy="302728"/>
                </a:xfrm>
                <a:prstGeom prst="rect">
                  <a:avLst/>
                </a:prstGeom>
                <a:pattFill prst="lgConfetti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FFE697"/>
                  </a:bgClr>
                </a:pattFill>
                <a:ln>
                  <a:solidFill>
                    <a:schemeClr val="tx1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3600" b="0" i="0" u="none" strike="noStrike" cap="none" normalizeH="0" baseline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99" name="Parallelogramma 98"/>
                <p:cNvSpPr/>
                <p:nvPr/>
              </p:nvSpPr>
              <p:spPr bwMode="auto">
                <a:xfrm>
                  <a:off x="1547664" y="4071392"/>
                  <a:ext cx="3312368" cy="509736"/>
                </a:xfrm>
                <a:prstGeom prst="parallelogram">
                  <a:avLst>
                    <a:gd name="adj" fmla="val 105863"/>
                  </a:avLst>
                </a:prstGeom>
                <a:pattFill prst="lgConfetti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3600" b="0" i="0" u="none" strike="noStrike" cap="none" normalizeH="0" baseline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00" name="Parallelogramma 99"/>
                <p:cNvSpPr/>
                <p:nvPr/>
              </p:nvSpPr>
              <p:spPr bwMode="auto">
                <a:xfrm rot="5400000" flipV="1">
                  <a:off x="4209627" y="4243429"/>
                  <a:ext cx="793370" cy="487487"/>
                </a:xfrm>
                <a:prstGeom prst="parallelogram">
                  <a:avLst>
                    <a:gd name="adj" fmla="val 96861"/>
                  </a:avLst>
                </a:prstGeom>
                <a:pattFill prst="lgConfetti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FFE697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3600" b="0" i="0" u="none" strike="noStrike" cap="none" normalizeH="0" baseline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Times New Roman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95" name="Gruppo 94"/>
              <p:cNvGrpSpPr/>
              <p:nvPr/>
            </p:nvGrpSpPr>
            <p:grpSpPr>
              <a:xfrm>
                <a:off x="1547664" y="4365104"/>
                <a:ext cx="3301421" cy="1152131"/>
                <a:chOff x="1547664" y="4365104"/>
                <a:chExt cx="3301421" cy="1152131"/>
              </a:xfrm>
              <a:solidFill>
                <a:schemeClr val="accent5">
                  <a:lumMod val="75000"/>
                  <a:alpha val="83000"/>
                </a:schemeClr>
              </a:solidFill>
            </p:grpSpPr>
            <p:sp>
              <p:nvSpPr>
                <p:cNvPr id="96" name="Rectangle 9"/>
                <p:cNvSpPr>
                  <a:spLocks noChangeArrowheads="1"/>
                </p:cNvSpPr>
                <p:nvPr/>
              </p:nvSpPr>
              <p:spPr bwMode="auto">
                <a:xfrm rot="5400000">
                  <a:off x="2612395" y="3773651"/>
                  <a:ext cx="678852" cy="2808314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chemeClr val="bg2">
                        <a:lumMod val="40000"/>
                        <a:lumOff val="60000"/>
                        <a:alpha val="82000"/>
                      </a:schemeClr>
                    </a:gs>
                    <a:gs pos="0">
                      <a:schemeClr val="bg2">
                        <a:lumMod val="75000"/>
                      </a:schemeClr>
                    </a:gs>
                    <a:gs pos="10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2700000" scaled="1"/>
                  <a:tileRect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solidFill>
                      <a:srgbClr val="0070C0"/>
                    </a:solidFill>
                    <a:latin typeface="+mn-lt"/>
                    <a:ea typeface="ＭＳ Ｐゴシック" charset="0"/>
                  </a:endParaRPr>
                </a:p>
              </p:txBody>
            </p:sp>
            <p:sp>
              <p:nvSpPr>
                <p:cNvPr id="97" name="Parallelogramma 96"/>
                <p:cNvSpPr/>
                <p:nvPr/>
              </p:nvSpPr>
              <p:spPr bwMode="auto">
                <a:xfrm rot="5400000" flipV="1">
                  <a:off x="4029276" y="4697426"/>
                  <a:ext cx="1152131" cy="487487"/>
                </a:xfrm>
                <a:prstGeom prst="parallelogram">
                  <a:avLst>
                    <a:gd name="adj" fmla="val 96861"/>
                  </a:avLst>
                </a:prstGeom>
                <a:gradFill flip="none" rotWithShape="1">
                  <a:gsLst>
                    <a:gs pos="100000">
                      <a:schemeClr val="bg2">
                        <a:lumMod val="40000"/>
                        <a:lumOff val="60000"/>
                        <a:alpha val="82000"/>
                      </a:schemeClr>
                    </a:gs>
                    <a:gs pos="0">
                      <a:schemeClr val="bg2">
                        <a:lumMod val="75000"/>
                      </a:schemeClr>
                    </a:gs>
                    <a:gs pos="10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270000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3600" b="0" i="0" u="none" strike="noStrike" cap="none" normalizeH="0" baseline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83" name="Gruppo 82"/>
            <p:cNvGrpSpPr/>
            <p:nvPr/>
          </p:nvGrpSpPr>
          <p:grpSpPr>
            <a:xfrm rot="16200000">
              <a:off x="1943372" y="4760818"/>
              <a:ext cx="2247142" cy="561836"/>
              <a:chOff x="1525961" y="4234934"/>
              <a:chExt cx="3312369" cy="828165"/>
            </a:xfrm>
          </p:grpSpPr>
          <p:sp>
            <p:nvSpPr>
              <p:cNvPr id="90" name="Rettangolo 89"/>
              <p:cNvSpPr/>
              <p:nvPr/>
            </p:nvSpPr>
            <p:spPr bwMode="auto">
              <a:xfrm>
                <a:off x="1525963" y="4760369"/>
                <a:ext cx="2842227" cy="302728"/>
              </a:xfrm>
              <a:prstGeom prst="rect">
                <a:avLst/>
              </a:prstGeom>
              <a:pattFill prst="lgConfetti">
                <a:fgClr>
                  <a:schemeClr val="tx1">
                    <a:lumMod val="65000"/>
                    <a:lumOff val="35000"/>
                  </a:schemeClr>
                </a:fgClr>
                <a:bgClr>
                  <a:srgbClr val="FFE697"/>
                </a:bgClr>
              </a:pattFill>
              <a:ln>
                <a:solidFill>
                  <a:schemeClr val="tx1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600" b="0" i="0" u="none" strike="noStrike" cap="none" normalizeH="0" baseline="0">
                  <a:ln>
                    <a:noFill/>
                  </a:ln>
                  <a:solidFill>
                    <a:srgbClr val="FF0066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1" name="Parallelogramma 90"/>
              <p:cNvSpPr/>
              <p:nvPr/>
            </p:nvSpPr>
            <p:spPr bwMode="auto">
              <a:xfrm>
                <a:off x="1525961" y="4234934"/>
                <a:ext cx="3312369" cy="509736"/>
              </a:xfrm>
              <a:prstGeom prst="parallelogram">
                <a:avLst>
                  <a:gd name="adj" fmla="val 105863"/>
                </a:avLst>
              </a:prstGeom>
              <a:pattFill prst="lgConfetti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600" b="0" i="0" u="none" strike="noStrike" cap="none" normalizeH="0" baseline="0">
                  <a:ln>
                    <a:noFill/>
                  </a:ln>
                  <a:solidFill>
                    <a:srgbClr val="FF0066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92" name="Parallelogramma 91"/>
              <p:cNvSpPr/>
              <p:nvPr/>
            </p:nvSpPr>
            <p:spPr bwMode="auto">
              <a:xfrm rot="5400000" flipV="1">
                <a:off x="4154339" y="4401058"/>
                <a:ext cx="793370" cy="530712"/>
              </a:xfrm>
              <a:prstGeom prst="parallelogram">
                <a:avLst>
                  <a:gd name="adj" fmla="val 96861"/>
                </a:avLst>
              </a:prstGeom>
              <a:pattFill prst="lgConfetti">
                <a:fgClr>
                  <a:schemeClr val="tx1">
                    <a:lumMod val="65000"/>
                    <a:lumOff val="35000"/>
                  </a:schemeClr>
                </a:fgClr>
                <a:bgClr>
                  <a:srgbClr val="FFE697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600" b="0" i="0" u="none" strike="noStrike" cap="none" normalizeH="0" baseline="0">
                  <a:ln>
                    <a:noFill/>
                  </a:ln>
                  <a:solidFill>
                    <a:srgbClr val="FF0066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07" name="Rectangle 9"/>
            <p:cNvSpPr>
              <a:spLocks noChangeArrowheads="1"/>
            </p:cNvSpPr>
            <p:nvPr/>
          </p:nvSpPr>
          <p:spPr bwMode="auto">
            <a:xfrm>
              <a:off x="2671300" y="4260118"/>
              <a:ext cx="460540" cy="1905186"/>
            </a:xfrm>
            <a:prstGeom prst="rect">
              <a:avLst/>
            </a:prstGeom>
            <a:gradFill flip="none" rotWithShape="1">
              <a:gsLst>
                <a:gs pos="100000">
                  <a:schemeClr val="bg2">
                    <a:lumMod val="40000"/>
                    <a:lumOff val="60000"/>
                    <a:alpha val="82000"/>
                  </a:schemeClr>
                </a:gs>
                <a:gs pos="0">
                  <a:schemeClr val="bg2">
                    <a:lumMod val="75000"/>
                  </a:schemeClr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srgbClr val="0070C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108" name="Parallelogramma 107"/>
            <p:cNvSpPr/>
            <p:nvPr/>
          </p:nvSpPr>
          <p:spPr bwMode="auto">
            <a:xfrm flipV="1">
              <a:off x="2350223" y="3933056"/>
              <a:ext cx="781617" cy="330716"/>
            </a:xfrm>
            <a:prstGeom prst="parallelogram">
              <a:avLst>
                <a:gd name="adj" fmla="val 96861"/>
              </a:avLst>
            </a:prstGeom>
            <a:gradFill flip="none" rotWithShape="1">
              <a:gsLst>
                <a:gs pos="100000">
                  <a:schemeClr val="bg2">
                    <a:lumMod val="40000"/>
                    <a:lumOff val="60000"/>
                    <a:alpha val="82000"/>
                  </a:schemeClr>
                </a:gs>
                <a:gs pos="0">
                  <a:schemeClr val="bg2">
                    <a:lumMod val="75000"/>
                  </a:schemeClr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09" name="Rectangle 9"/>
            <p:cNvSpPr>
              <a:spLocks noChangeArrowheads="1"/>
            </p:cNvSpPr>
            <p:nvPr/>
          </p:nvSpPr>
          <p:spPr bwMode="auto">
            <a:xfrm>
              <a:off x="3319372" y="4260118"/>
              <a:ext cx="460540" cy="1905186"/>
            </a:xfrm>
            <a:prstGeom prst="rect">
              <a:avLst/>
            </a:prstGeom>
            <a:gradFill flip="none" rotWithShape="1">
              <a:gsLst>
                <a:gs pos="100000">
                  <a:schemeClr val="bg2">
                    <a:lumMod val="40000"/>
                    <a:lumOff val="60000"/>
                    <a:alpha val="82000"/>
                  </a:schemeClr>
                </a:gs>
                <a:gs pos="0">
                  <a:schemeClr val="bg2">
                    <a:lumMod val="75000"/>
                  </a:schemeClr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srgbClr val="0070C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110" name="Parallelogramma 109"/>
            <p:cNvSpPr/>
            <p:nvPr/>
          </p:nvSpPr>
          <p:spPr bwMode="auto">
            <a:xfrm flipV="1">
              <a:off x="2998295" y="3933056"/>
              <a:ext cx="781617" cy="330716"/>
            </a:xfrm>
            <a:prstGeom prst="parallelogram">
              <a:avLst>
                <a:gd name="adj" fmla="val 96861"/>
              </a:avLst>
            </a:prstGeom>
            <a:gradFill flip="none" rotWithShape="1">
              <a:gsLst>
                <a:gs pos="100000">
                  <a:schemeClr val="bg2">
                    <a:lumMod val="40000"/>
                    <a:lumOff val="60000"/>
                    <a:alpha val="82000"/>
                  </a:schemeClr>
                </a:gs>
                <a:gs pos="0">
                  <a:schemeClr val="bg2">
                    <a:lumMod val="75000"/>
                  </a:schemeClr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111" name="Gruppo 110"/>
          <p:cNvGrpSpPr/>
          <p:nvPr/>
        </p:nvGrpSpPr>
        <p:grpSpPr>
          <a:xfrm>
            <a:off x="5148065" y="3913689"/>
            <a:ext cx="2304255" cy="2251615"/>
            <a:chOff x="1475657" y="3913692"/>
            <a:chExt cx="2304255" cy="2251615"/>
          </a:xfrm>
        </p:grpSpPr>
        <p:grpSp>
          <p:nvGrpSpPr>
            <p:cNvPr id="113" name="Gruppo 112"/>
            <p:cNvGrpSpPr/>
            <p:nvPr/>
          </p:nvGrpSpPr>
          <p:grpSpPr>
            <a:xfrm rot="16200000">
              <a:off x="937989" y="4451360"/>
              <a:ext cx="2251611" cy="1176276"/>
              <a:chOff x="1541075" y="4071392"/>
              <a:chExt cx="3318957" cy="1733873"/>
            </a:xfrm>
          </p:grpSpPr>
          <p:grpSp>
            <p:nvGrpSpPr>
              <p:cNvPr id="122" name="Gruppo 121"/>
              <p:cNvGrpSpPr/>
              <p:nvPr/>
            </p:nvGrpSpPr>
            <p:grpSpPr>
              <a:xfrm>
                <a:off x="1547664" y="4071392"/>
                <a:ext cx="3312368" cy="766992"/>
                <a:chOff x="1547664" y="4071392"/>
                <a:chExt cx="3312368" cy="766992"/>
              </a:xfrm>
            </p:grpSpPr>
            <p:sp>
              <p:nvSpPr>
                <p:cNvPr id="130" name="Rettangolo 129"/>
                <p:cNvSpPr/>
                <p:nvPr/>
              </p:nvSpPr>
              <p:spPr bwMode="auto">
                <a:xfrm>
                  <a:off x="1547664" y="4581128"/>
                  <a:ext cx="2808312" cy="257254"/>
                </a:xfrm>
                <a:prstGeom prst="rect">
                  <a:avLst/>
                </a:prstGeom>
                <a:pattFill prst="lgConfetti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FFE697"/>
                  </a:bgClr>
                </a:pattFill>
                <a:ln>
                  <a:solidFill>
                    <a:schemeClr val="tx1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3600" b="0" i="0" u="none" strike="noStrike" cap="none" normalizeH="0" baseline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31" name="Parallelogramma 130"/>
                <p:cNvSpPr/>
                <p:nvPr/>
              </p:nvSpPr>
              <p:spPr bwMode="auto">
                <a:xfrm>
                  <a:off x="1547664" y="4071392"/>
                  <a:ext cx="3312368" cy="509736"/>
                </a:xfrm>
                <a:prstGeom prst="parallelogram">
                  <a:avLst>
                    <a:gd name="adj" fmla="val 105863"/>
                  </a:avLst>
                </a:prstGeom>
                <a:pattFill prst="lgConfetti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FFE697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3600" b="0" i="0" u="none" strike="noStrike" cap="none" normalizeH="0" baseline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32" name="Parallelogramma 131"/>
                <p:cNvSpPr/>
                <p:nvPr/>
              </p:nvSpPr>
              <p:spPr bwMode="auto">
                <a:xfrm rot="5400000" flipV="1">
                  <a:off x="4219066" y="4213984"/>
                  <a:ext cx="761312" cy="487487"/>
                </a:xfrm>
                <a:prstGeom prst="parallelogram">
                  <a:avLst>
                    <a:gd name="adj" fmla="val 96861"/>
                  </a:avLst>
                </a:prstGeom>
                <a:pattFill prst="lgConfetti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FFE697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3600" b="0" i="0" u="none" strike="noStrike" cap="none" normalizeH="0" baseline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Times New Roman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23" name="Gruppo 122"/>
              <p:cNvGrpSpPr/>
              <p:nvPr/>
            </p:nvGrpSpPr>
            <p:grpSpPr>
              <a:xfrm>
                <a:off x="1541075" y="4992799"/>
                <a:ext cx="3312369" cy="812466"/>
                <a:chOff x="1547663" y="4071392"/>
                <a:chExt cx="3312369" cy="812466"/>
              </a:xfrm>
            </p:grpSpPr>
            <p:sp>
              <p:nvSpPr>
                <p:cNvPr id="127" name="Rettangolo 126"/>
                <p:cNvSpPr/>
                <p:nvPr/>
              </p:nvSpPr>
              <p:spPr bwMode="auto">
                <a:xfrm>
                  <a:off x="1547663" y="4581121"/>
                  <a:ext cx="2808313" cy="302728"/>
                </a:xfrm>
                <a:prstGeom prst="rect">
                  <a:avLst/>
                </a:prstGeom>
                <a:pattFill prst="lgConfetti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FFE697"/>
                  </a:bgClr>
                </a:pattFill>
                <a:ln>
                  <a:solidFill>
                    <a:schemeClr val="tx1"/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3600" b="0" i="0" u="none" strike="noStrike" cap="none" normalizeH="0" baseline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28" name="Parallelogramma 127"/>
                <p:cNvSpPr/>
                <p:nvPr/>
              </p:nvSpPr>
              <p:spPr bwMode="auto">
                <a:xfrm>
                  <a:off x="1547664" y="4071392"/>
                  <a:ext cx="3312368" cy="509736"/>
                </a:xfrm>
                <a:prstGeom prst="parallelogram">
                  <a:avLst>
                    <a:gd name="adj" fmla="val 105863"/>
                  </a:avLst>
                </a:prstGeom>
                <a:pattFill prst="lgConfetti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chemeClr val="bg1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3600" b="0" i="0" u="none" strike="noStrike" cap="none" normalizeH="0" baseline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Times New Roman" charset="0"/>
                    <a:ea typeface="ＭＳ Ｐゴシック" charset="0"/>
                  </a:endParaRPr>
                </a:p>
              </p:txBody>
            </p:sp>
            <p:sp>
              <p:nvSpPr>
                <p:cNvPr id="129" name="Parallelogramma 128"/>
                <p:cNvSpPr/>
                <p:nvPr/>
              </p:nvSpPr>
              <p:spPr bwMode="auto">
                <a:xfrm rot="5400000" flipV="1">
                  <a:off x="4209627" y="4243429"/>
                  <a:ext cx="793370" cy="487487"/>
                </a:xfrm>
                <a:prstGeom prst="parallelogram">
                  <a:avLst>
                    <a:gd name="adj" fmla="val 96861"/>
                  </a:avLst>
                </a:prstGeom>
                <a:pattFill prst="lgConfetti">
                  <a:fgClr>
                    <a:schemeClr val="tx1">
                      <a:lumMod val="65000"/>
                      <a:lumOff val="35000"/>
                    </a:schemeClr>
                  </a:fgClr>
                  <a:bgClr>
                    <a:srgbClr val="FFE697"/>
                  </a:bgClr>
                </a:patt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3600" b="0" i="0" u="none" strike="noStrike" cap="none" normalizeH="0" baseline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Times New Roman" charset="0"/>
                    <a:ea typeface="ＭＳ Ｐゴシック" charset="0"/>
                  </a:endParaRPr>
                </a:p>
              </p:txBody>
            </p:sp>
          </p:grpSp>
          <p:grpSp>
            <p:nvGrpSpPr>
              <p:cNvPr id="124" name="Gruppo 123"/>
              <p:cNvGrpSpPr/>
              <p:nvPr/>
            </p:nvGrpSpPr>
            <p:grpSpPr>
              <a:xfrm>
                <a:off x="1547664" y="4365104"/>
                <a:ext cx="3301421" cy="1152131"/>
                <a:chOff x="1547664" y="4365104"/>
                <a:chExt cx="3301421" cy="1152131"/>
              </a:xfrm>
              <a:solidFill>
                <a:schemeClr val="accent5">
                  <a:lumMod val="75000"/>
                  <a:alpha val="83000"/>
                </a:schemeClr>
              </a:solidFill>
            </p:grpSpPr>
            <p:sp>
              <p:nvSpPr>
                <p:cNvPr id="125" name="Rectangle 9"/>
                <p:cNvSpPr>
                  <a:spLocks noChangeArrowheads="1"/>
                </p:cNvSpPr>
                <p:nvPr/>
              </p:nvSpPr>
              <p:spPr bwMode="auto">
                <a:xfrm rot="5400000">
                  <a:off x="2612395" y="3773651"/>
                  <a:ext cx="678852" cy="2808314"/>
                </a:xfrm>
                <a:prstGeom prst="rect">
                  <a:avLst/>
                </a:prstGeom>
                <a:gradFill flip="none" rotWithShape="1">
                  <a:gsLst>
                    <a:gs pos="100000">
                      <a:schemeClr val="bg2">
                        <a:lumMod val="40000"/>
                        <a:lumOff val="60000"/>
                        <a:alpha val="82000"/>
                      </a:schemeClr>
                    </a:gs>
                    <a:gs pos="0">
                      <a:schemeClr val="bg2">
                        <a:lumMod val="75000"/>
                      </a:schemeClr>
                    </a:gs>
                    <a:gs pos="10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2700000" scaled="1"/>
                  <a:tileRect/>
                </a:gra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it-IT">
                    <a:solidFill>
                      <a:srgbClr val="0070C0"/>
                    </a:solidFill>
                    <a:latin typeface="+mn-lt"/>
                    <a:ea typeface="ＭＳ Ｐゴシック" charset="0"/>
                  </a:endParaRPr>
                </a:p>
              </p:txBody>
            </p:sp>
            <p:sp>
              <p:nvSpPr>
                <p:cNvPr id="126" name="Parallelogramma 125"/>
                <p:cNvSpPr/>
                <p:nvPr/>
              </p:nvSpPr>
              <p:spPr bwMode="auto">
                <a:xfrm rot="5400000" flipV="1">
                  <a:off x="4029276" y="4697426"/>
                  <a:ext cx="1152131" cy="487487"/>
                </a:xfrm>
                <a:prstGeom prst="parallelogram">
                  <a:avLst>
                    <a:gd name="adj" fmla="val 96861"/>
                  </a:avLst>
                </a:prstGeom>
                <a:gradFill flip="none" rotWithShape="1">
                  <a:gsLst>
                    <a:gs pos="100000">
                      <a:schemeClr val="bg2">
                        <a:lumMod val="40000"/>
                        <a:lumOff val="60000"/>
                        <a:alpha val="82000"/>
                      </a:schemeClr>
                    </a:gs>
                    <a:gs pos="0">
                      <a:schemeClr val="bg2">
                        <a:lumMod val="75000"/>
                      </a:schemeClr>
                    </a:gs>
                    <a:gs pos="100000">
                      <a:schemeClr val="accent1">
                        <a:shade val="67500"/>
                        <a:satMod val="115000"/>
                      </a:schemeClr>
                    </a:gs>
                    <a:gs pos="100000">
                      <a:schemeClr val="bg2">
                        <a:lumMod val="40000"/>
                        <a:lumOff val="60000"/>
                      </a:schemeClr>
                    </a:gs>
                  </a:gsLst>
                  <a:lin ang="2700000" scaled="1"/>
                  <a:tileRect/>
                </a:gradFill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/>
              </p:spPr>
              <p:txBody>
                <a:bodyPr vert="horz" wrap="square" lIns="91440" tIns="45720" rIns="91440" bIns="45720" numCol="1" rtlCol="0" anchor="ctr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3600" b="0" i="0" u="none" strike="noStrike" cap="none" normalizeH="0" baseline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Times New Roman" charset="0"/>
                    <a:ea typeface="ＭＳ Ｐゴシック" charset="0"/>
                  </a:endParaRPr>
                </a:p>
              </p:txBody>
            </p:sp>
          </p:grpSp>
        </p:grpSp>
        <p:grpSp>
          <p:nvGrpSpPr>
            <p:cNvPr id="114" name="Gruppo 113"/>
            <p:cNvGrpSpPr/>
            <p:nvPr/>
          </p:nvGrpSpPr>
          <p:grpSpPr>
            <a:xfrm rot="16200000">
              <a:off x="1943372" y="4760818"/>
              <a:ext cx="2247142" cy="561836"/>
              <a:chOff x="1525961" y="4234934"/>
              <a:chExt cx="3312369" cy="828165"/>
            </a:xfrm>
          </p:grpSpPr>
          <p:sp>
            <p:nvSpPr>
              <p:cNvPr id="119" name="Rettangolo 118"/>
              <p:cNvSpPr/>
              <p:nvPr/>
            </p:nvSpPr>
            <p:spPr bwMode="auto">
              <a:xfrm>
                <a:off x="1525963" y="4760369"/>
                <a:ext cx="2842227" cy="302728"/>
              </a:xfrm>
              <a:prstGeom prst="rect">
                <a:avLst/>
              </a:prstGeom>
              <a:pattFill prst="lgConfetti">
                <a:fgClr>
                  <a:schemeClr val="tx1">
                    <a:lumMod val="65000"/>
                    <a:lumOff val="35000"/>
                  </a:schemeClr>
                </a:fgClr>
                <a:bgClr>
                  <a:srgbClr val="FFE697"/>
                </a:bgClr>
              </a:pattFill>
              <a:ln>
                <a:solidFill>
                  <a:schemeClr val="tx1"/>
                </a:solidFill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600" b="0" i="0" u="none" strike="noStrike" cap="none" normalizeH="0" baseline="0">
                  <a:ln>
                    <a:noFill/>
                  </a:ln>
                  <a:solidFill>
                    <a:srgbClr val="FF0066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20" name="Parallelogramma 119"/>
              <p:cNvSpPr/>
              <p:nvPr/>
            </p:nvSpPr>
            <p:spPr bwMode="auto">
              <a:xfrm>
                <a:off x="1525961" y="4234934"/>
                <a:ext cx="3312369" cy="509736"/>
              </a:xfrm>
              <a:prstGeom prst="parallelogram">
                <a:avLst>
                  <a:gd name="adj" fmla="val 105863"/>
                </a:avLst>
              </a:prstGeom>
              <a:pattFill prst="lgConfetti">
                <a:fgClr>
                  <a:schemeClr val="tx1">
                    <a:lumMod val="65000"/>
                    <a:lumOff val="35000"/>
                  </a:schemeClr>
                </a:fgClr>
                <a:bgClr>
                  <a:schemeClr val="bg1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600" b="0" i="0" u="none" strike="noStrike" cap="none" normalizeH="0" baseline="0">
                  <a:ln>
                    <a:noFill/>
                  </a:ln>
                  <a:solidFill>
                    <a:srgbClr val="FF0066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  <p:sp>
            <p:nvSpPr>
              <p:cNvPr id="121" name="Parallelogramma 120"/>
              <p:cNvSpPr/>
              <p:nvPr/>
            </p:nvSpPr>
            <p:spPr bwMode="auto">
              <a:xfrm rot="5400000" flipV="1">
                <a:off x="4154339" y="4401058"/>
                <a:ext cx="793370" cy="530712"/>
              </a:xfrm>
              <a:prstGeom prst="parallelogram">
                <a:avLst>
                  <a:gd name="adj" fmla="val 96861"/>
                </a:avLst>
              </a:prstGeom>
              <a:pattFill prst="lgConfetti">
                <a:fgClr>
                  <a:schemeClr val="tx1">
                    <a:lumMod val="65000"/>
                    <a:lumOff val="35000"/>
                  </a:schemeClr>
                </a:fgClr>
                <a:bgClr>
                  <a:srgbClr val="FFE697"/>
                </a:bgClr>
              </a:patt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3600" b="0" i="0" u="none" strike="noStrike" cap="none" normalizeH="0" baseline="0">
                  <a:ln>
                    <a:noFill/>
                  </a:ln>
                  <a:solidFill>
                    <a:srgbClr val="FF0066"/>
                  </a:solidFill>
                  <a:effectLst/>
                  <a:latin typeface="Times New Roman" charset="0"/>
                  <a:ea typeface="ＭＳ Ｐゴシック" charset="0"/>
                </a:endParaRPr>
              </a:p>
            </p:txBody>
          </p:sp>
        </p:grpSp>
        <p:sp>
          <p:nvSpPr>
            <p:cNvPr id="115" name="Rectangle 9"/>
            <p:cNvSpPr>
              <a:spLocks noChangeArrowheads="1"/>
            </p:cNvSpPr>
            <p:nvPr/>
          </p:nvSpPr>
          <p:spPr bwMode="auto">
            <a:xfrm>
              <a:off x="2671300" y="4260118"/>
              <a:ext cx="460540" cy="1905186"/>
            </a:xfrm>
            <a:prstGeom prst="rect">
              <a:avLst/>
            </a:prstGeom>
            <a:gradFill flip="none" rotWithShape="1">
              <a:gsLst>
                <a:gs pos="100000">
                  <a:schemeClr val="bg2">
                    <a:lumMod val="40000"/>
                    <a:lumOff val="60000"/>
                    <a:alpha val="82000"/>
                  </a:schemeClr>
                </a:gs>
                <a:gs pos="0">
                  <a:schemeClr val="bg2">
                    <a:lumMod val="75000"/>
                  </a:schemeClr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srgbClr val="0070C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116" name="Parallelogramma 115"/>
            <p:cNvSpPr/>
            <p:nvPr/>
          </p:nvSpPr>
          <p:spPr bwMode="auto">
            <a:xfrm flipV="1">
              <a:off x="2350223" y="3933056"/>
              <a:ext cx="781617" cy="330716"/>
            </a:xfrm>
            <a:prstGeom prst="parallelogram">
              <a:avLst>
                <a:gd name="adj" fmla="val 96861"/>
              </a:avLst>
            </a:prstGeom>
            <a:gradFill flip="none" rotWithShape="1">
              <a:gsLst>
                <a:gs pos="100000">
                  <a:schemeClr val="bg2">
                    <a:lumMod val="40000"/>
                    <a:lumOff val="60000"/>
                    <a:alpha val="82000"/>
                  </a:schemeClr>
                </a:gs>
                <a:gs pos="0">
                  <a:schemeClr val="bg2">
                    <a:lumMod val="75000"/>
                  </a:schemeClr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117" name="Rectangle 9"/>
            <p:cNvSpPr>
              <a:spLocks noChangeArrowheads="1"/>
            </p:cNvSpPr>
            <p:nvPr/>
          </p:nvSpPr>
          <p:spPr bwMode="auto">
            <a:xfrm>
              <a:off x="3319372" y="4260118"/>
              <a:ext cx="460540" cy="1905186"/>
            </a:xfrm>
            <a:prstGeom prst="rect">
              <a:avLst/>
            </a:prstGeom>
            <a:gradFill flip="none" rotWithShape="1">
              <a:gsLst>
                <a:gs pos="100000">
                  <a:schemeClr val="bg2">
                    <a:lumMod val="40000"/>
                    <a:lumOff val="60000"/>
                    <a:alpha val="82000"/>
                  </a:schemeClr>
                </a:gs>
                <a:gs pos="0">
                  <a:schemeClr val="bg2">
                    <a:lumMod val="75000"/>
                  </a:schemeClr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srgbClr val="0070C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118" name="Parallelogramma 117"/>
            <p:cNvSpPr/>
            <p:nvPr/>
          </p:nvSpPr>
          <p:spPr bwMode="auto">
            <a:xfrm flipV="1">
              <a:off x="2998295" y="3933056"/>
              <a:ext cx="781617" cy="330716"/>
            </a:xfrm>
            <a:prstGeom prst="parallelogram">
              <a:avLst>
                <a:gd name="adj" fmla="val 96861"/>
              </a:avLst>
            </a:prstGeom>
            <a:gradFill flip="none" rotWithShape="1">
              <a:gsLst>
                <a:gs pos="100000">
                  <a:schemeClr val="bg2">
                    <a:lumMod val="40000"/>
                    <a:lumOff val="60000"/>
                    <a:alpha val="82000"/>
                  </a:schemeClr>
                </a:gs>
                <a:gs pos="0">
                  <a:schemeClr val="bg2">
                    <a:lumMod val="75000"/>
                  </a:schemeClr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8187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2" y="3945"/>
            <a:ext cx="9144000" cy="616743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+mn-lt"/>
                <a:ea typeface="+mj-ea"/>
                <a:cs typeface="Times New Roman" charset="0"/>
              </a:rPr>
              <a:t>The cell structure of the Emulsion Cloud Chamber</a:t>
            </a:r>
            <a:endParaRPr lang="en-AU" sz="2800" b="1" dirty="0" smtClean="0">
              <a:solidFill>
                <a:srgbClr val="FF0000"/>
              </a:solidFill>
              <a:latin typeface="+mn-lt"/>
              <a:ea typeface="+mj-ea"/>
              <a:cs typeface="Times New Roman" charset="0"/>
            </a:endParaRPr>
          </a:p>
        </p:txBody>
      </p:sp>
      <p:sp>
        <p:nvSpPr>
          <p:cNvPr id="26" name="Rettangolo 25"/>
          <p:cNvSpPr/>
          <p:nvPr/>
        </p:nvSpPr>
        <p:spPr bwMode="auto">
          <a:xfrm>
            <a:off x="2489181" y="786344"/>
            <a:ext cx="239847" cy="2501601"/>
          </a:xfrm>
          <a:prstGeom prst="rect">
            <a:avLst/>
          </a:prstGeom>
          <a:pattFill prst="lgConfetti">
            <a:fgClr>
              <a:schemeClr val="bg1">
                <a:lumMod val="65000"/>
              </a:schemeClr>
            </a:fgClr>
            <a:bgClr>
              <a:srgbClr val="FFF2C9"/>
            </a:bgClr>
          </a:patt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</a:endParaRPr>
          </a:p>
        </p:txBody>
      </p:sp>
      <p:sp>
        <p:nvSpPr>
          <p:cNvPr id="25" name="Rettangolo 24"/>
          <p:cNvSpPr/>
          <p:nvPr/>
        </p:nvSpPr>
        <p:spPr bwMode="auto">
          <a:xfrm>
            <a:off x="1587358" y="787543"/>
            <a:ext cx="241046" cy="2501601"/>
          </a:xfrm>
          <a:prstGeom prst="rect">
            <a:avLst/>
          </a:prstGeom>
          <a:pattFill prst="lgConfetti">
            <a:fgClr>
              <a:schemeClr val="bg1">
                <a:lumMod val="65000"/>
              </a:schemeClr>
            </a:fgClr>
            <a:bgClr>
              <a:srgbClr val="FFF2C9"/>
            </a:bgClr>
          </a:patt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</a:endParaRPr>
          </a:p>
        </p:txBody>
      </p:sp>
      <p:sp>
        <p:nvSpPr>
          <p:cNvPr id="2" name="Rettangolo 1"/>
          <p:cNvSpPr/>
          <p:nvPr/>
        </p:nvSpPr>
        <p:spPr bwMode="auto">
          <a:xfrm>
            <a:off x="680738" y="787543"/>
            <a:ext cx="241046" cy="2501601"/>
          </a:xfrm>
          <a:prstGeom prst="rect">
            <a:avLst/>
          </a:prstGeom>
          <a:pattFill prst="lgConfetti">
            <a:fgClr>
              <a:schemeClr val="bg1">
                <a:lumMod val="65000"/>
              </a:schemeClr>
            </a:fgClr>
            <a:bgClr>
              <a:srgbClr val="FFF2C9"/>
            </a:bgClr>
          </a:pattFill>
          <a:ln>
            <a:noFill/>
          </a:ln>
          <a:effectLst/>
          <a:extLst/>
        </p:spPr>
        <p:txBody>
          <a:bodyPr anchor="ctr"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</a:endParaRPr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V="1">
            <a:off x="666347" y="787543"/>
            <a:ext cx="0" cy="25016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it-IT">
              <a:solidFill>
                <a:srgbClr val="0070C0"/>
              </a:solidFill>
              <a:latin typeface="+mn-lt"/>
              <a:ea typeface="ＭＳ Ｐゴシック" charset="0"/>
            </a:endParaRPr>
          </a:p>
        </p:txBody>
      </p:sp>
      <p:grpSp>
        <p:nvGrpSpPr>
          <p:cNvPr id="5129" name="Group 7"/>
          <p:cNvGrpSpPr>
            <a:grpSpLocks/>
          </p:cNvGrpSpPr>
          <p:nvPr/>
        </p:nvGrpSpPr>
        <p:grpSpPr bwMode="auto">
          <a:xfrm>
            <a:off x="666347" y="787542"/>
            <a:ext cx="2705470" cy="2501602"/>
            <a:chOff x="336" y="2115"/>
            <a:chExt cx="2256" cy="2086"/>
          </a:xfrm>
        </p:grpSpPr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1296" y="2115"/>
              <a:ext cx="555" cy="2086"/>
            </a:xfrm>
            <a:prstGeom prst="rect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</a:schemeClr>
                </a:gs>
                <a:gs pos="0">
                  <a:schemeClr val="bg2">
                    <a:lumMod val="60000"/>
                    <a:lumOff val="40000"/>
                  </a:schemeClr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srgbClr val="0070C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3081" name="Rectangle 9"/>
            <p:cNvSpPr>
              <a:spLocks noChangeArrowheads="1"/>
            </p:cNvSpPr>
            <p:nvPr/>
          </p:nvSpPr>
          <p:spPr bwMode="auto">
            <a:xfrm>
              <a:off x="549" y="2115"/>
              <a:ext cx="555" cy="2086"/>
            </a:xfrm>
            <a:prstGeom prst="rect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</a:schemeClr>
                </a:gs>
                <a:gs pos="0">
                  <a:schemeClr val="bg2">
                    <a:lumMod val="60000"/>
                    <a:lumOff val="40000"/>
                  </a:schemeClr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srgbClr val="0070C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2036" y="2115"/>
              <a:ext cx="556" cy="2086"/>
            </a:xfrm>
            <a:prstGeom prst="rect">
              <a:avLst/>
            </a:prstGeom>
            <a:gradFill flip="none" rotWithShape="1">
              <a:gsLst>
                <a:gs pos="100000">
                  <a:schemeClr val="bg2">
                    <a:lumMod val="20000"/>
                    <a:lumOff val="80000"/>
                  </a:schemeClr>
                </a:gs>
                <a:gs pos="0">
                  <a:schemeClr val="bg2">
                    <a:lumMod val="60000"/>
                    <a:lumOff val="40000"/>
                  </a:schemeClr>
                </a:gs>
                <a:gs pos="100000">
                  <a:schemeClr val="accent1">
                    <a:shade val="67500"/>
                    <a:satMod val="115000"/>
                  </a:schemeClr>
                </a:gs>
                <a:gs pos="100000">
                  <a:schemeClr val="bg2">
                    <a:lumMod val="40000"/>
                    <a:lumOff val="60000"/>
                  </a:schemeClr>
                </a:gs>
              </a:gsLst>
              <a:lin ang="2700000" scaled="1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solidFill>
                  <a:srgbClr val="0070C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3083" name="Line 11"/>
            <p:cNvSpPr>
              <a:spLocks noChangeShapeType="1"/>
            </p:cNvSpPr>
            <p:nvPr/>
          </p:nvSpPr>
          <p:spPr bwMode="auto">
            <a:xfrm>
              <a:off x="336" y="4201"/>
              <a:ext cx="197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70C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3084" name="Line 12"/>
            <p:cNvSpPr>
              <a:spLocks noChangeShapeType="1"/>
            </p:cNvSpPr>
            <p:nvPr/>
          </p:nvSpPr>
          <p:spPr bwMode="auto">
            <a:xfrm>
              <a:off x="336" y="2115"/>
              <a:ext cx="21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it-IT">
                <a:solidFill>
                  <a:srgbClr val="0070C0"/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3085" name="Text Box 13"/>
            <p:cNvSpPr txBox="1">
              <a:spLocks noChangeArrowheads="1"/>
            </p:cNvSpPr>
            <p:nvPr/>
          </p:nvSpPr>
          <p:spPr bwMode="auto">
            <a:xfrm rot="10800000">
              <a:off x="651" y="2482"/>
              <a:ext cx="291" cy="1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800" b="1" dirty="0">
                  <a:solidFill>
                    <a:schemeClr val="accent6">
                      <a:lumMod val="75000"/>
                    </a:schemeClr>
                  </a:solidFill>
                  <a:latin typeface="+mn-lt"/>
                  <a:ea typeface="ＭＳ Ｐゴシック" charset="0"/>
                </a:rPr>
                <a:t>LEXAN</a:t>
              </a:r>
              <a:endParaRPr lang="en-US" sz="1800" b="1" dirty="0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3086" name="Text Box 14"/>
            <p:cNvSpPr txBox="1">
              <a:spLocks noChangeArrowheads="1"/>
            </p:cNvSpPr>
            <p:nvPr/>
          </p:nvSpPr>
          <p:spPr bwMode="auto">
            <a:xfrm rot="10800000">
              <a:off x="1439" y="2387"/>
              <a:ext cx="291" cy="1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800" b="1">
                  <a:solidFill>
                    <a:schemeClr val="accent6">
                      <a:lumMod val="75000"/>
                    </a:schemeClr>
                  </a:solidFill>
                  <a:latin typeface="+mn-lt"/>
                  <a:ea typeface="ＭＳ Ｐゴシック" charset="0"/>
                </a:rPr>
                <a:t>LEXAN</a:t>
              </a:r>
              <a:endParaRPr lang="en-US" sz="1800" b="1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0"/>
              </a:endParaRPr>
            </a:p>
          </p:txBody>
        </p:sp>
        <p:sp>
          <p:nvSpPr>
            <p:cNvPr id="3087" name="Text Box 15"/>
            <p:cNvSpPr txBox="1">
              <a:spLocks noChangeArrowheads="1"/>
            </p:cNvSpPr>
            <p:nvPr/>
          </p:nvSpPr>
          <p:spPr bwMode="auto">
            <a:xfrm rot="10800000">
              <a:off x="2159" y="2387"/>
              <a:ext cx="291" cy="145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vert="eaVert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800" b="1">
                  <a:solidFill>
                    <a:schemeClr val="accent6">
                      <a:lumMod val="75000"/>
                    </a:schemeClr>
                  </a:solidFill>
                  <a:latin typeface="+mn-lt"/>
                  <a:ea typeface="ＭＳ Ｐゴシック" charset="0"/>
                </a:rPr>
                <a:t>LEXAN</a:t>
              </a:r>
              <a:endParaRPr lang="en-US" sz="1800" b="1">
                <a:solidFill>
                  <a:schemeClr val="accent6">
                    <a:lumMod val="75000"/>
                  </a:schemeClr>
                </a:solidFill>
                <a:latin typeface="+mn-lt"/>
                <a:ea typeface="ＭＳ Ｐゴシック" charset="0"/>
              </a:endParaRPr>
            </a:p>
          </p:txBody>
        </p:sp>
      </p:grpSp>
      <p:sp>
        <p:nvSpPr>
          <p:cNvPr id="3095" name="Line 23"/>
          <p:cNvSpPr>
            <a:spLocks noChangeShapeType="1"/>
          </p:cNvSpPr>
          <p:nvPr/>
        </p:nvSpPr>
        <p:spPr bwMode="auto">
          <a:xfrm>
            <a:off x="107504" y="2031149"/>
            <a:ext cx="5708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0070C0"/>
              </a:solidFill>
              <a:latin typeface="+mn-lt"/>
              <a:ea typeface="ＭＳ Ｐゴシック" charset="0"/>
            </a:endParaRP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107504" y="1174896"/>
            <a:ext cx="537257" cy="395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it-IT" sz="2800" b="1" baseline="30000" dirty="0">
                <a:solidFill>
                  <a:schemeClr val="tx1"/>
                </a:solidFill>
                <a:latin typeface="+mn-lt"/>
                <a:ea typeface="ＭＳ Ｐゴシック" charset="0"/>
              </a:rPr>
              <a:t>12</a:t>
            </a:r>
            <a:r>
              <a:rPr lang="it-IT" sz="2800" b="1" dirty="0">
                <a:solidFill>
                  <a:schemeClr val="tx1"/>
                </a:solidFill>
                <a:latin typeface="+mn-lt"/>
                <a:ea typeface="ＭＳ Ｐゴシック" charset="0"/>
              </a:rPr>
              <a:t>C</a:t>
            </a:r>
          </a:p>
        </p:txBody>
      </p:sp>
      <p:sp>
        <p:nvSpPr>
          <p:cNvPr id="27" name="Line 23"/>
          <p:cNvSpPr>
            <a:spLocks noChangeShapeType="1"/>
          </p:cNvSpPr>
          <p:nvPr/>
        </p:nvSpPr>
        <p:spPr bwMode="auto">
          <a:xfrm>
            <a:off x="107504" y="2146275"/>
            <a:ext cx="5708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0070C0"/>
              </a:solidFill>
              <a:latin typeface="+mn-lt"/>
              <a:ea typeface="ＭＳ Ｐゴシック" charset="0"/>
            </a:endParaRP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107504" y="2249409"/>
            <a:ext cx="5708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0070C0"/>
              </a:solidFill>
              <a:latin typeface="+mn-lt"/>
              <a:ea typeface="ＭＳ Ｐゴシック" charset="0"/>
            </a:endParaRPr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>
            <a:off x="107504" y="2364536"/>
            <a:ext cx="5708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0070C0"/>
              </a:solidFill>
              <a:latin typeface="+mn-lt"/>
              <a:ea typeface="ＭＳ Ｐゴシック" charset="0"/>
            </a:endParaRPr>
          </a:p>
        </p:txBody>
      </p:sp>
      <p:sp>
        <p:nvSpPr>
          <p:cNvPr id="30" name="Line 23"/>
          <p:cNvSpPr>
            <a:spLocks noChangeShapeType="1"/>
          </p:cNvSpPr>
          <p:nvPr/>
        </p:nvSpPr>
        <p:spPr bwMode="auto">
          <a:xfrm>
            <a:off x="107504" y="1589831"/>
            <a:ext cx="5708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0070C0"/>
              </a:solidFill>
              <a:latin typeface="+mn-lt"/>
              <a:ea typeface="ＭＳ Ｐゴシック" charset="0"/>
            </a:endParaRPr>
          </a:p>
        </p:txBody>
      </p:sp>
      <p:sp>
        <p:nvSpPr>
          <p:cNvPr id="31" name="Line 23"/>
          <p:cNvSpPr>
            <a:spLocks noChangeShapeType="1"/>
          </p:cNvSpPr>
          <p:nvPr/>
        </p:nvSpPr>
        <p:spPr bwMode="auto">
          <a:xfrm>
            <a:off x="107504" y="1704957"/>
            <a:ext cx="5708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0070C0"/>
              </a:solidFill>
              <a:latin typeface="+mn-lt"/>
              <a:ea typeface="ＭＳ Ｐゴシック" charset="0"/>
            </a:endParaRPr>
          </a:p>
        </p:txBody>
      </p:sp>
      <p:sp>
        <p:nvSpPr>
          <p:cNvPr id="32" name="Line 23"/>
          <p:cNvSpPr>
            <a:spLocks noChangeShapeType="1"/>
          </p:cNvSpPr>
          <p:nvPr/>
        </p:nvSpPr>
        <p:spPr bwMode="auto">
          <a:xfrm>
            <a:off x="107504" y="1808091"/>
            <a:ext cx="5708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0070C0"/>
              </a:solidFill>
              <a:latin typeface="+mn-lt"/>
              <a:ea typeface="ＭＳ Ｐゴシック" charset="0"/>
            </a:endParaRPr>
          </a:p>
        </p:txBody>
      </p:sp>
      <p:sp>
        <p:nvSpPr>
          <p:cNvPr id="33" name="Line 23"/>
          <p:cNvSpPr>
            <a:spLocks noChangeShapeType="1"/>
          </p:cNvSpPr>
          <p:nvPr/>
        </p:nvSpPr>
        <p:spPr bwMode="auto">
          <a:xfrm>
            <a:off x="107504" y="1923218"/>
            <a:ext cx="57083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it-IT">
              <a:solidFill>
                <a:srgbClr val="0070C0"/>
              </a:solidFill>
              <a:latin typeface="+mn-lt"/>
              <a:ea typeface="ＭＳ Ｐゴシック" charset="0"/>
            </a:endParaRPr>
          </a:p>
        </p:txBody>
      </p:sp>
      <p:cxnSp>
        <p:nvCxnSpPr>
          <p:cNvPr id="4" name="Connettore 2 3"/>
          <p:cNvCxnSpPr/>
          <p:nvPr/>
        </p:nvCxnSpPr>
        <p:spPr bwMode="auto">
          <a:xfrm>
            <a:off x="2705043" y="3071427"/>
            <a:ext cx="666774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Rettangolo 5"/>
          <p:cNvSpPr/>
          <p:nvPr/>
        </p:nvSpPr>
        <p:spPr>
          <a:xfrm>
            <a:off x="2768016" y="2846822"/>
            <a:ext cx="564813" cy="2488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mm 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8" name="Connettore 2 37"/>
          <p:cNvCxnSpPr/>
          <p:nvPr/>
        </p:nvCxnSpPr>
        <p:spPr bwMode="auto">
          <a:xfrm flipV="1">
            <a:off x="1587359" y="3071427"/>
            <a:ext cx="230252" cy="7019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9" name="Rettangolo 38"/>
          <p:cNvSpPr/>
          <p:nvPr/>
        </p:nvSpPr>
        <p:spPr>
          <a:xfrm>
            <a:off x="1413176" y="2799445"/>
            <a:ext cx="680023" cy="2488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el-GR" alt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altLang="en-US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 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620836" y="1070512"/>
            <a:ext cx="53640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2000" dirty="0" smtClean="0">
                <a:solidFill>
                  <a:schemeClr val="accent6">
                    <a:lumMod val="75000"/>
                  </a:schemeClr>
                </a:solidFill>
                <a:latin typeface="+mn-lt"/>
                <a:cs typeface="Times New Roman" pitchFamily="18" charset="0"/>
              </a:rPr>
              <a:t>Emulsion were differently treated after the exposure and before the chemical treatment according to their position in the elementary cell (</a:t>
            </a: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0</a:t>
            </a:r>
            <a:r>
              <a:rPr lang="en-US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</a:t>
            </a:r>
            <a:r>
              <a:rPr lang="en-US" sz="2000" b="1" dirty="0" smtClean="0">
                <a:solidFill>
                  <a:srgbClr val="FFC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rgbClr val="FF7C8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</a:t>
            </a:r>
            <a:r>
              <a:rPr lang="en-GB" sz="2000" b="1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,</a:t>
            </a:r>
            <a:r>
              <a:rPr lang="en-GB" sz="2000" b="1" dirty="0" smtClean="0">
                <a:solidFill>
                  <a:srgbClr val="FF7C8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CC0066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002060"/>
                </a:solidFill>
                <a:latin typeface="+mn-lt"/>
                <a:ea typeface="ＭＳ Ｐゴシック" charset="0"/>
                <a:cs typeface="Arial" panose="020B0604020202020204" pitchFamily="34" charset="0"/>
              </a:rPr>
              <a:t>)</a:t>
            </a:r>
            <a:endParaRPr lang="en-US" sz="2000" dirty="0">
              <a:solidFill>
                <a:schemeClr val="accent6">
                  <a:lumMod val="75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0" name="Rettangolo 39"/>
          <p:cNvSpPr/>
          <p:nvPr/>
        </p:nvSpPr>
        <p:spPr>
          <a:xfrm>
            <a:off x="69847" y="3356992"/>
            <a:ext cx="716645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R0:</a:t>
            </a:r>
          </a:p>
          <a:p>
            <a:pPr marL="877888" lvl="2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Not refreshed</a:t>
            </a:r>
          </a:p>
          <a:p>
            <a:pPr marL="877888" lvl="2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Developed soon after the exposure</a:t>
            </a:r>
          </a:p>
          <a:p>
            <a:pPr marL="877888" lvl="2" indent="-342900" algn="just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Sensitive to </a:t>
            </a:r>
            <a:r>
              <a:rPr lang="en-US" sz="2000" b="1" dirty="0" err="1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m.i.p</a:t>
            </a:r>
            <a:r>
              <a:rPr lang="en-US" sz="20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.</a:t>
            </a:r>
            <a:endParaRPr lang="en-US" sz="2000" b="1" dirty="0">
              <a:solidFill>
                <a:srgbClr val="FFC000"/>
              </a:solidFill>
              <a:latin typeface="+mn-lt"/>
              <a:cs typeface="Times New Roman" pitchFamily="18" charset="0"/>
            </a:endParaRP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R1:</a:t>
            </a:r>
            <a:endParaRPr lang="en-US" sz="2000" b="1" dirty="0">
              <a:solidFill>
                <a:srgbClr val="FF7C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7888" lvl="2" indent="-342900" algn="l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day refreshing at 98% relative humidity at 30°C</a:t>
            </a:r>
          </a:p>
          <a:p>
            <a:pPr marL="877888" lvl="2" indent="-342900" algn="just">
              <a:buFont typeface="Courier New" panose="02070309020205020404" pitchFamily="49" charset="0"/>
              <a:buChar char="o"/>
            </a:pPr>
            <a:r>
              <a:rPr lang="en-US" sz="2000" dirty="0" smtClean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Insensitive to </a:t>
            </a:r>
            <a:r>
              <a:rPr lang="en-US" sz="2000" dirty="0" err="1" smtClean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m.i.p</a:t>
            </a:r>
            <a:r>
              <a:rPr lang="en-US" sz="2000" dirty="0" smtClean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877888" lvl="2" indent="-342900" algn="just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 to protons</a:t>
            </a:r>
            <a:endParaRPr lang="en-GB" sz="2000" b="1" dirty="0">
              <a:solidFill>
                <a:srgbClr val="FF7C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indent="-180975" algn="just">
              <a:buFont typeface="Arial" panose="020B0604020202020204" pitchFamily="34" charset="0"/>
              <a:buChar char="•"/>
            </a:pPr>
            <a:r>
              <a:rPr lang="en-US" sz="2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R2:</a:t>
            </a:r>
            <a:endParaRPr lang="en-US" sz="2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7888" lvl="2" indent="-342900" algn="just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day refreshing at 98% relative humidity at </a:t>
            </a:r>
            <a:r>
              <a:rPr lang="en-US" sz="2000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38°C</a:t>
            </a:r>
          </a:p>
          <a:p>
            <a:pPr marL="877888" lvl="2" indent="-342900" algn="just">
              <a:buFont typeface="Courier New" panose="02070309020205020404" pitchFamily="49" charset="0"/>
              <a:buChar char="o"/>
            </a:pPr>
            <a:r>
              <a:rPr lang="en-US" sz="2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Sensitive to He</a:t>
            </a:r>
          </a:p>
        </p:txBody>
      </p:sp>
      <p:sp>
        <p:nvSpPr>
          <p:cNvPr id="37" name="Rettangolo 36"/>
          <p:cNvSpPr/>
          <p:nvPr/>
        </p:nvSpPr>
        <p:spPr>
          <a:xfrm>
            <a:off x="545041" y="774786"/>
            <a:ext cx="5124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R0</a:t>
            </a:r>
          </a:p>
        </p:txBody>
      </p:sp>
      <p:sp>
        <p:nvSpPr>
          <p:cNvPr id="41" name="Rettangolo 40"/>
          <p:cNvSpPr/>
          <p:nvPr/>
        </p:nvSpPr>
        <p:spPr>
          <a:xfrm>
            <a:off x="1460402" y="786344"/>
            <a:ext cx="51931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FF7C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R1</a:t>
            </a:r>
            <a:endParaRPr lang="en-US" sz="2000" b="1" dirty="0">
              <a:solidFill>
                <a:srgbClr val="FF7C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Rettangolo 41"/>
          <p:cNvSpPr/>
          <p:nvPr/>
        </p:nvSpPr>
        <p:spPr>
          <a:xfrm>
            <a:off x="2381007" y="787543"/>
            <a:ext cx="6480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b="1" dirty="0" smtClean="0">
                <a:solidFill>
                  <a:srgbClr val="CC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R2</a:t>
            </a:r>
            <a:endParaRPr lang="en-US" sz="2000" b="1" dirty="0">
              <a:solidFill>
                <a:srgbClr val="CC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uppo 25"/>
          <p:cNvGrpSpPr/>
          <p:nvPr/>
        </p:nvGrpSpPr>
        <p:grpSpPr>
          <a:xfrm>
            <a:off x="6970383" y="476672"/>
            <a:ext cx="1994105" cy="1644908"/>
            <a:chOff x="6709629" y="692696"/>
            <a:chExt cx="1994105" cy="1644908"/>
          </a:xfrm>
        </p:grpSpPr>
        <p:pic>
          <p:nvPicPr>
            <p:cNvPr id="17" name="Picture 1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090878" y="692696"/>
              <a:ext cx="1612856" cy="164490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cxnSp>
          <p:nvCxnSpPr>
            <p:cNvPr id="22" name="Straight Arrow Connector 21"/>
            <p:cNvCxnSpPr/>
            <p:nvPr/>
          </p:nvCxnSpPr>
          <p:spPr>
            <a:xfrm flipV="1">
              <a:off x="6709629" y="1340768"/>
              <a:ext cx="432048" cy="288032"/>
            </a:xfrm>
            <a:prstGeom prst="straightConnector1">
              <a:avLst/>
            </a:prstGeom>
            <a:ln w="444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-27384"/>
            <a:ext cx="5220072" cy="648246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+mn-lt"/>
                <a:ea typeface="+mj-ea"/>
                <a:cs typeface="Times New Roman" charset="0"/>
              </a:rPr>
              <a:t>Nuclear emulsion</a:t>
            </a:r>
            <a:endParaRPr lang="en-AU" sz="2800" b="1" dirty="0" smtClean="0">
              <a:solidFill>
                <a:srgbClr val="FF0000"/>
              </a:solidFill>
              <a:latin typeface="+mn-lt"/>
              <a:ea typeface="+mj-ea"/>
              <a:cs typeface="Times New Roman" charset="0"/>
            </a:endParaRPr>
          </a:p>
        </p:txBody>
      </p:sp>
      <p:sp>
        <p:nvSpPr>
          <p:cNvPr id="33" name="Rectangle 3"/>
          <p:cNvSpPr txBox="1">
            <a:spLocks noChangeArrowheads="1"/>
          </p:cNvSpPr>
          <p:nvPr/>
        </p:nvSpPr>
        <p:spPr bwMode="auto">
          <a:xfrm>
            <a:off x="-28331" y="620688"/>
            <a:ext cx="8595783" cy="2879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MS PGothic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MS PGothic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MS PGothic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MS PGothic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180975" indent="-180975" algn="just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</a:rPr>
              <a:t>Charged particle detector</a:t>
            </a:r>
            <a:endParaRPr lang="en-US" altLang="en-US" sz="2400" kern="0" baseline="30000" dirty="0">
              <a:solidFill>
                <a:schemeClr val="accent6">
                  <a:lumMod val="75000"/>
                </a:schemeClr>
              </a:solidFill>
              <a:cs typeface="Times New Roman" pitchFamily="18" charset="0"/>
              <a:sym typeface="Symbol" pitchFamily="18" charset="2"/>
            </a:endParaRPr>
          </a:p>
          <a:p>
            <a:pPr marL="180975" indent="-180975" algn="just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First kind of detector for ionizing radiation</a:t>
            </a:r>
          </a:p>
          <a:p>
            <a:pPr marL="180975" indent="-180975" algn="just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err="1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Times New Roman" charset="0"/>
              </a:rPr>
              <a:t>AgBr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Times New Roman" charset="0"/>
              </a:rPr>
              <a:t>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Times New Roman" charset="0"/>
              </a:rPr>
              <a:t>crystal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Times New Roman" charset="0"/>
              </a:rPr>
              <a:t>(0.2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Times New Roman" charset="0"/>
              </a:rPr>
              <a:t>μ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Times New Roman" charset="0"/>
              </a:rPr>
              <a:t>m) is the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Times New Roman" charset="0"/>
              </a:rPr>
              <a:t>elementary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ＭＳ Ｐゴシック" charset="0"/>
                <a:cs typeface="Times New Roman" charset="0"/>
              </a:rPr>
              <a:t>detection cell </a:t>
            </a:r>
          </a:p>
          <a:p>
            <a:pPr marL="180975" indent="-180975" algn="just" eaLnBrk="1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 The particle tracking is registered from the </a:t>
            </a:r>
            <a:r>
              <a:rPr lang="en-US" altLang="en-US" sz="2400" kern="0" dirty="0" err="1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AgBr</a:t>
            </a:r>
            <a:r>
              <a:rPr lang="en-US" altLang="en-US" sz="2400" kern="0" dirty="0" smtClean="0">
                <a:solidFill>
                  <a:schemeClr val="accent6">
                    <a:lumMod val="75000"/>
                  </a:schemeClr>
                </a:solidFill>
                <a:cs typeface="Times New Roman" pitchFamily="18" charset="0"/>
                <a:sym typeface="Symbol" pitchFamily="18" charset="2"/>
              </a:rPr>
              <a:t> grains along its path</a:t>
            </a:r>
            <a:endParaRPr lang="en-US" altLang="en-US" sz="2400" kern="0" dirty="0" smtClean="0">
              <a:solidFill>
                <a:schemeClr val="accent6">
                  <a:lumMod val="7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19" name="Gruppo 18"/>
          <p:cNvGrpSpPr/>
          <p:nvPr/>
        </p:nvGrpSpPr>
        <p:grpSpPr>
          <a:xfrm>
            <a:off x="175236" y="3377406"/>
            <a:ext cx="4362891" cy="3363962"/>
            <a:chOff x="175236" y="3225048"/>
            <a:chExt cx="4362891" cy="3363962"/>
          </a:xfrm>
        </p:grpSpPr>
        <p:grpSp>
          <p:nvGrpSpPr>
            <p:cNvPr id="37" name="Gruppo 36"/>
            <p:cNvGrpSpPr/>
            <p:nvPr/>
          </p:nvGrpSpPr>
          <p:grpSpPr>
            <a:xfrm>
              <a:off x="175236" y="3225048"/>
              <a:ext cx="4362891" cy="3363962"/>
              <a:chOff x="107504" y="2869455"/>
              <a:chExt cx="5111749" cy="3913582"/>
            </a:xfrm>
          </p:grpSpPr>
          <p:grpSp>
            <p:nvGrpSpPr>
              <p:cNvPr id="44" name="Group 6"/>
              <p:cNvGrpSpPr>
                <a:grpSpLocks/>
              </p:cNvGrpSpPr>
              <p:nvPr/>
            </p:nvGrpSpPr>
            <p:grpSpPr bwMode="auto">
              <a:xfrm>
                <a:off x="107504" y="2869455"/>
                <a:ext cx="5111749" cy="3808054"/>
                <a:chOff x="1020" y="1026"/>
                <a:chExt cx="3856" cy="2922"/>
              </a:xfrm>
            </p:grpSpPr>
            <p:pic>
              <p:nvPicPr>
                <p:cNvPr id="46" name="Picture 7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>
                  <a:off x="1020" y="1026"/>
                  <a:ext cx="3856" cy="2922"/>
                </a:xfrm>
                <a:prstGeom prst="rect">
                  <a:avLst/>
                </a:prstGeom>
                <a:noFill/>
                <a:ln w="9525">
                  <a:noFill/>
                  <a:round/>
                  <a:headEnd/>
                  <a:tailEnd/>
                </a:ln>
                <a:effectLst/>
              </p:spPr>
            </p:pic>
            <p:grpSp>
              <p:nvGrpSpPr>
                <p:cNvPr id="47" name="Group 8"/>
                <p:cNvGrpSpPr>
                  <a:grpSpLocks/>
                </p:cNvGrpSpPr>
                <p:nvPr/>
              </p:nvGrpSpPr>
              <p:grpSpPr bwMode="auto">
                <a:xfrm>
                  <a:off x="1062" y="3383"/>
                  <a:ext cx="1316" cy="357"/>
                  <a:chOff x="1062" y="3383"/>
                  <a:chExt cx="1316" cy="357"/>
                </a:xfrm>
              </p:grpSpPr>
              <p:sp>
                <p:nvSpPr>
                  <p:cNvPr id="48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062" y="3740"/>
                    <a:ext cx="1316" cy="0"/>
                  </a:xfrm>
                  <a:prstGeom prst="line">
                    <a:avLst/>
                  </a:prstGeom>
                  <a:noFill/>
                  <a:ln w="444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it-IT"/>
                  </a:p>
                </p:txBody>
              </p:sp>
              <p:sp>
                <p:nvSpPr>
                  <p:cNvPr id="49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340" y="3383"/>
                    <a:ext cx="818" cy="357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r>
                      <a:rPr lang="en-US" altLang="ja-JP" sz="20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50 </a:t>
                    </a:r>
                    <a:r>
                      <a:rPr lang="el-GR" altLang="ja-JP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μ</a:t>
                    </a:r>
                    <a:r>
                      <a:rPr lang="en-US" altLang="ja-JP" sz="2000" b="1" dirty="0" smtClean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m</a:t>
                    </a:r>
                    <a:endParaRPr lang="en-US" altLang="ja-JP" sz="20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</p:grpSp>
          <p:grpSp>
            <p:nvGrpSpPr>
              <p:cNvPr id="40" name="Group 12"/>
              <p:cNvGrpSpPr>
                <a:grpSpLocks/>
              </p:cNvGrpSpPr>
              <p:nvPr/>
            </p:nvGrpSpPr>
            <p:grpSpPr bwMode="auto">
              <a:xfrm>
                <a:off x="234767" y="3441578"/>
                <a:ext cx="4810823" cy="1172915"/>
                <a:chOff x="1111" y="1420"/>
                <a:chExt cx="3629" cy="900"/>
              </a:xfrm>
            </p:grpSpPr>
            <p:sp>
              <p:nvSpPr>
                <p:cNvPr id="42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948" y="1420"/>
                  <a:ext cx="163" cy="57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endParaRPr lang="en-US" altLang="ja-JP" b="1" dirty="0">
                    <a:solidFill>
                      <a:srgbClr val="0000FF"/>
                    </a:solidFill>
                    <a:ea typeface="MS PGothic" pitchFamily="34" charset="-128"/>
                  </a:endParaRPr>
                </a:p>
              </p:txBody>
            </p:sp>
            <p:sp>
              <p:nvSpPr>
                <p:cNvPr id="43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1111" y="2139"/>
                  <a:ext cx="3629" cy="181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it-IT"/>
                </a:p>
              </p:txBody>
            </p:sp>
          </p:grpSp>
          <p:sp>
            <p:nvSpPr>
              <p:cNvPr id="41" name="Text Box 15"/>
              <p:cNvSpPr txBox="1">
                <a:spLocks noChangeArrowheads="1"/>
              </p:cNvSpPr>
              <p:nvPr/>
            </p:nvSpPr>
            <p:spPr bwMode="auto">
              <a:xfrm>
                <a:off x="1361704" y="6031105"/>
                <a:ext cx="216439" cy="7519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endParaRPr lang="en-US" altLang="ja-JP" b="1" dirty="0">
                  <a:ea typeface="MS PGothic" pitchFamily="34" charset="-128"/>
                </a:endParaRPr>
              </a:p>
            </p:txBody>
          </p:sp>
        </p:grpSp>
        <p:sp>
          <p:nvSpPr>
            <p:cNvPr id="50" name="Text Box 13"/>
            <p:cNvSpPr txBox="1">
              <a:spLocks noChangeArrowheads="1"/>
            </p:cNvSpPr>
            <p:nvPr/>
          </p:nvSpPr>
          <p:spPr bwMode="auto">
            <a:xfrm>
              <a:off x="328936" y="4797152"/>
              <a:ext cx="4015888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altLang="ja-JP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30-40 grains/100 </a:t>
              </a:r>
              <a:r>
                <a:rPr lang="el-GR" altLang="ja-JP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μ</a:t>
              </a:r>
              <a:r>
                <a:rPr lang="en-US" altLang="ja-JP" sz="20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 per MIP  </a:t>
              </a:r>
              <a:endParaRPr lang="en-US" altLang="ja-JP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TextBox 34"/>
          <p:cNvSpPr txBox="1"/>
          <p:nvPr/>
        </p:nvSpPr>
        <p:spPr>
          <a:xfrm>
            <a:off x="4788024" y="3423942"/>
            <a:ext cx="2685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</a:rPr>
              <a:t>Microscope image</a:t>
            </a:r>
            <a:endParaRPr lang="en-US" sz="2400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01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7404" y="-27384"/>
            <a:ext cx="5970940" cy="648072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OPERA emulsions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pSp>
        <p:nvGrpSpPr>
          <p:cNvPr id="29" name="Group 23"/>
          <p:cNvGrpSpPr>
            <a:grpSpLocks/>
          </p:cNvGrpSpPr>
          <p:nvPr/>
        </p:nvGrpSpPr>
        <p:grpSpPr bwMode="auto">
          <a:xfrm>
            <a:off x="152400" y="2453295"/>
            <a:ext cx="3267472" cy="2955925"/>
            <a:chOff x="285750" y="854075"/>
            <a:chExt cx="2928938" cy="2357438"/>
          </a:xfrm>
        </p:grpSpPr>
        <p:pic>
          <p:nvPicPr>
            <p:cNvPr id="31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85750" y="854075"/>
              <a:ext cx="2928938" cy="235743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2" name="Text Box 3"/>
            <p:cNvSpPr txBox="1">
              <a:spLocks noChangeArrowheads="1"/>
            </p:cNvSpPr>
            <p:nvPr/>
          </p:nvSpPr>
          <p:spPr bwMode="auto">
            <a:xfrm>
              <a:off x="700088" y="2025495"/>
              <a:ext cx="2100262" cy="230174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81639" tIns="42452" rIns="81639" bIns="42452">
              <a:spAutoFit/>
            </a:bodyPr>
            <a:lstStyle/>
            <a:p>
              <a:pPr>
                <a:lnSpc>
                  <a:spcPct val="93000"/>
                </a:lnSpc>
                <a:spcBef>
                  <a:spcPts val="913"/>
                </a:spcBef>
                <a:tabLst>
                  <a:tab pos="0" algn="l"/>
                  <a:tab pos="160338" algn="l"/>
                  <a:tab pos="323850" algn="l"/>
                  <a:tab pos="485775" algn="l"/>
                  <a:tab pos="649288" algn="l"/>
                  <a:tab pos="811213" algn="l"/>
                  <a:tab pos="974725" algn="l"/>
                  <a:tab pos="1136650" algn="l"/>
                  <a:tab pos="1300163" algn="l"/>
                  <a:tab pos="1462088" algn="l"/>
                  <a:tab pos="1625600" algn="l"/>
                  <a:tab pos="1787525" algn="l"/>
                  <a:tab pos="1951038" algn="l"/>
                  <a:tab pos="2112963" algn="l"/>
                  <a:tab pos="2276475" algn="l"/>
                  <a:tab pos="2438400" algn="l"/>
                  <a:tab pos="2601913" algn="l"/>
                  <a:tab pos="2763838" algn="l"/>
                  <a:tab pos="2927350" algn="l"/>
                  <a:tab pos="3089275" algn="l"/>
                  <a:tab pos="3252788" algn="l"/>
                </a:tabLst>
              </a:pPr>
              <a:r>
                <a:rPr lang="en-US" altLang="ja-JP" sz="1400" dirty="0">
                  <a:solidFill>
                    <a:schemeClr val="bg1"/>
                  </a:solidFill>
                  <a:latin typeface="Calibri" pitchFamily="34" charset="0"/>
                </a:rPr>
                <a:t>Plastic Base (205 microns)</a:t>
              </a:r>
              <a:endParaRPr lang="ja-JP" altLang="en-GB" sz="1400" dirty="0">
                <a:solidFill>
                  <a:schemeClr val="bg1"/>
                </a:solidFill>
                <a:latin typeface="Calibri" pitchFamily="34" charset="0"/>
              </a:endParaRPr>
            </a:p>
          </p:txBody>
        </p:sp>
      </p:grp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188318" y="2492449"/>
            <a:ext cx="3303587" cy="2889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81639" tIns="42452" rIns="81639" bIns="42452">
            <a:spAutoFit/>
          </a:bodyPr>
          <a:lstStyle/>
          <a:p>
            <a:pPr>
              <a:lnSpc>
                <a:spcPct val="93000"/>
              </a:lnSpc>
              <a:spcBef>
                <a:spcPts val="913"/>
              </a:spcBef>
              <a:tabLst>
                <a:tab pos="0" algn="l"/>
                <a:tab pos="160338" algn="l"/>
                <a:tab pos="323850" algn="l"/>
                <a:tab pos="485775" algn="l"/>
                <a:tab pos="649288" algn="l"/>
                <a:tab pos="811213" algn="l"/>
                <a:tab pos="974725" algn="l"/>
                <a:tab pos="1136650" algn="l"/>
                <a:tab pos="1300163" algn="l"/>
                <a:tab pos="1462088" algn="l"/>
                <a:tab pos="1625600" algn="l"/>
                <a:tab pos="1787525" algn="l"/>
                <a:tab pos="1951038" algn="l"/>
                <a:tab pos="2112963" algn="l"/>
                <a:tab pos="2276475" algn="l"/>
                <a:tab pos="2438400" algn="l"/>
                <a:tab pos="2601913" algn="l"/>
                <a:tab pos="2763838" algn="l"/>
                <a:tab pos="2927350" algn="l"/>
                <a:tab pos="3089275" algn="l"/>
                <a:tab pos="3252788" algn="l"/>
              </a:tabLst>
            </a:pPr>
            <a:r>
              <a:rPr lang="en-US" altLang="ja-JP" sz="1400" dirty="0">
                <a:solidFill>
                  <a:schemeClr val="bg1"/>
                </a:solidFill>
                <a:latin typeface="Calibri" pitchFamily="34" charset="0"/>
              </a:rPr>
              <a:t>Emulsion Layer (</a:t>
            </a:r>
            <a:r>
              <a:rPr lang="en-US" altLang="ja-JP" sz="1400" dirty="0" smtClean="0">
                <a:solidFill>
                  <a:schemeClr val="bg1"/>
                </a:solidFill>
                <a:latin typeface="Calibri" pitchFamily="34" charset="0"/>
              </a:rPr>
              <a:t>43 </a:t>
            </a:r>
            <a:r>
              <a:rPr lang="en-US" altLang="ja-JP" sz="1400" dirty="0">
                <a:solidFill>
                  <a:schemeClr val="bg1"/>
                </a:solidFill>
                <a:latin typeface="Calibri" pitchFamily="34" charset="0"/>
              </a:rPr>
              <a:t>microns)</a:t>
            </a:r>
            <a:endParaRPr lang="ja-JP" altLang="en-GB" sz="14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5022" y="548680"/>
            <a:ext cx="89194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 industrial emulsions from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FujiFilm</a:t>
            </a:r>
            <a:endParaRPr lang="en-US" sz="2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AgBr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density in the OPERA emulsions is higher in respect to the commercial films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R&amp;D for OPERA: the double pouring procedure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 flipH="1">
            <a:off x="3059832" y="2060848"/>
            <a:ext cx="936104" cy="314512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2893889" y="2060848"/>
            <a:ext cx="1102048" cy="5760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491880" y="3215459"/>
            <a:ext cx="5489550" cy="2347649"/>
            <a:chOff x="138051" y="4419578"/>
            <a:chExt cx="5450774" cy="2417001"/>
          </a:xfrm>
        </p:grpSpPr>
        <p:sp>
          <p:nvSpPr>
            <p:cNvPr id="16" name="Line 6"/>
            <p:cNvSpPr>
              <a:spLocks noChangeShapeType="1"/>
            </p:cNvSpPr>
            <p:nvPr/>
          </p:nvSpPr>
          <p:spPr bwMode="auto">
            <a:xfrm flipV="1">
              <a:off x="228600" y="6556375"/>
              <a:ext cx="2590800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lg" len="lg"/>
              <a:tailEnd type="stealth" w="lg" len="lg"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17" name="Text Box 8"/>
            <p:cNvSpPr txBox="1">
              <a:spLocks noChangeArrowheads="1"/>
            </p:cNvSpPr>
            <p:nvPr/>
          </p:nvSpPr>
          <p:spPr bwMode="auto">
            <a:xfrm>
              <a:off x="996043" y="6519710"/>
              <a:ext cx="1151103" cy="3168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 dirty="0">
                  <a:latin typeface="Arial" panose="020B0604020202020204" pitchFamily="34" charset="0"/>
                  <a:cs typeface="Arial" panose="020B0604020202020204" pitchFamily="34" charset="0"/>
                </a:rPr>
                <a:t>150 microns</a:t>
              </a:r>
            </a:p>
          </p:txBody>
        </p:sp>
        <p:sp>
          <p:nvSpPr>
            <p:cNvPr id="18" name="Line 9"/>
            <p:cNvSpPr>
              <a:spLocks noChangeShapeType="1"/>
            </p:cNvSpPr>
            <p:nvPr/>
          </p:nvSpPr>
          <p:spPr bwMode="auto">
            <a:xfrm>
              <a:off x="2693226" y="5334000"/>
              <a:ext cx="304800" cy="0"/>
            </a:xfrm>
            <a:prstGeom prst="line">
              <a:avLst/>
            </a:prstGeom>
            <a:noFill/>
            <a:ln w="412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it-IT"/>
            </a:p>
          </p:txBody>
        </p:sp>
        <p:pic>
          <p:nvPicPr>
            <p:cNvPr id="20" name="Picture 4" descr="C:\Users\ariga\Desktop\OPERA WEEK\Picture1.png"/>
            <p:cNvPicPr>
              <a:picLocks noChangeAspect="1" noChangeArrowheads="1"/>
            </p:cNvPicPr>
            <p:nvPr/>
          </p:nvPicPr>
          <p:blipFill>
            <a:blip r:embed="rId3" cstate="print"/>
            <a:srcRect r="3494"/>
            <a:stretch>
              <a:fillRect/>
            </a:stretch>
          </p:blipFill>
          <p:spPr bwMode="auto">
            <a:xfrm>
              <a:off x="138051" y="4427515"/>
              <a:ext cx="2609850" cy="2049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  <p:pic>
          <p:nvPicPr>
            <p:cNvPr id="22" name="Picture 5" descr="C:\Users\ariga\Desktop\OPERA WEEK\Picture2.png"/>
            <p:cNvPicPr>
              <a:picLocks noChangeAspect="1" noChangeArrowheads="1"/>
            </p:cNvPicPr>
            <p:nvPr/>
          </p:nvPicPr>
          <p:blipFill>
            <a:blip r:embed="rId4" cstate="print"/>
            <a:srcRect r="4199"/>
            <a:stretch>
              <a:fillRect/>
            </a:stretch>
          </p:blipFill>
          <p:spPr bwMode="auto">
            <a:xfrm>
              <a:off x="2998025" y="4419578"/>
              <a:ext cx="2590800" cy="20493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39700" dir="2700000" algn="tl" rotWithShape="0">
                <a:srgbClr val="333333">
                  <a:alpha val="64999"/>
                </a:srgbClr>
              </a:outerShdw>
            </a:effectLst>
          </p:spPr>
        </p:pic>
      </p:grpSp>
      <p:sp>
        <p:nvSpPr>
          <p:cNvPr id="24" name="TextBox 23"/>
          <p:cNvSpPr txBox="1"/>
          <p:nvPr/>
        </p:nvSpPr>
        <p:spPr>
          <a:xfrm>
            <a:off x="85308" y="5534561"/>
            <a:ext cx="902319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Emulsions are continuously sensitive detector ALL charged particle: cosmic rays, natural radioactivity etc recorded as a latent images. They can be partially erased by </a:t>
            </a:r>
            <a:r>
              <a:rPr lang="en-US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2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“refreshing” procedure applied just before the detector assembling.</a:t>
            </a:r>
            <a:endParaRPr lang="en-US" sz="2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894360" y="2417111"/>
            <a:ext cx="20056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Before refreshing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&gt;30 tracks/mm^2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22111" y="2415370"/>
            <a:ext cx="18774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After refreshing</a:t>
            </a:r>
          </a:p>
          <a:p>
            <a:r>
              <a:rPr lang="en-US" sz="1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~1 tracks/mm^2</a:t>
            </a:r>
            <a:endParaRPr lang="en-US" sz="1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53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3-09-23 alle 12.38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50" y="5163777"/>
            <a:ext cx="3460750" cy="1505583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8604448" y="5046108"/>
            <a:ext cx="48679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endParaRPr lang="it-IT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title"/>
          </p:nvPr>
        </p:nvSpPr>
        <p:spPr>
          <a:xfrm>
            <a:off x="458242" y="0"/>
            <a:ext cx="8362230" cy="54927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Emulsion scanning system</a:t>
            </a:r>
          </a:p>
        </p:txBody>
      </p:sp>
      <p:sp>
        <p:nvSpPr>
          <p:cNvPr id="5" name="Rettangolo 4"/>
          <p:cNvSpPr/>
          <p:nvPr/>
        </p:nvSpPr>
        <p:spPr>
          <a:xfrm>
            <a:off x="-36513" y="4221088"/>
            <a:ext cx="590465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l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</a:rPr>
              <a:t>OPERA expertise in scanning</a:t>
            </a:r>
          </a:p>
          <a:p>
            <a:pPr marL="266700" indent="-266700" algn="l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</a:rPr>
              <a:t>3d track reconstruction</a:t>
            </a:r>
          </a:p>
          <a:p>
            <a:pPr marL="266700" indent="-266700" algn="l" defTabSz="449263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</a:rPr>
              <a:t>Scanning speed: 20 cm</a:t>
            </a:r>
            <a:r>
              <a:rPr lang="en-US" sz="2400" baseline="30000" dirty="0" smtClean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</a:rPr>
              <a:t>/h </a:t>
            </a:r>
          </a:p>
          <a:p>
            <a:pPr marL="266700" indent="-266700" algn="l" defTabSz="449263">
              <a:spcBef>
                <a:spcPct val="20000"/>
              </a:spcBef>
              <a:buFont typeface="Arial"/>
              <a:buChar char="•"/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</a:rPr>
              <a:t>Spatial resolution: ~0.3 </a:t>
            </a: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  <a:sym typeface="Symbol" pitchFamily="18" charset="2"/>
              </a:rPr>
              <a:t></a:t>
            </a: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</a:rPr>
              <a:t>m</a:t>
            </a:r>
          </a:p>
          <a:p>
            <a:pPr marL="266700" indent="-266700" algn="l" defTabSz="449263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</a:rPr>
              <a:t>•	Angular resolution: ~2 </a:t>
            </a:r>
            <a:r>
              <a:rPr lang="en-US" sz="2400" dirty="0" err="1" smtClean="0">
                <a:solidFill>
                  <a:srgbClr val="002060"/>
                </a:solidFill>
                <a:latin typeface="Arial"/>
                <a:cs typeface="Arial"/>
              </a:rPr>
              <a:t>mrad</a:t>
            </a:r>
            <a:endParaRPr lang="en-US" sz="2400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266700" indent="-266700" algn="l" defTabSz="449263">
              <a:spcBef>
                <a:spcPct val="20000"/>
              </a:spcBef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r>
              <a:rPr lang="en-US" sz="2400" dirty="0" smtClean="0">
                <a:solidFill>
                  <a:srgbClr val="002060"/>
                </a:solidFill>
                <a:latin typeface="Arial"/>
                <a:cs typeface="Arial"/>
              </a:rPr>
              <a:t>•  Detection efficiency of the tracks: ~95%</a:t>
            </a:r>
            <a:endParaRPr lang="de-CH" sz="24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0" name="AutoShape 3"/>
          <p:cNvSpPr>
            <a:spLocks noChangeAspect="1" noChangeArrowheads="1" noTextEdit="1"/>
          </p:cNvSpPr>
          <p:nvPr/>
        </p:nvSpPr>
        <p:spPr bwMode="auto">
          <a:xfrm>
            <a:off x="74266" y="620713"/>
            <a:ext cx="6656387" cy="424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grpSp>
        <p:nvGrpSpPr>
          <p:cNvPr id="17519" name="Gruppo 17518"/>
          <p:cNvGrpSpPr/>
          <p:nvPr/>
        </p:nvGrpSpPr>
        <p:grpSpPr>
          <a:xfrm>
            <a:off x="144116" y="548680"/>
            <a:ext cx="8947123" cy="3695700"/>
            <a:chOff x="144116" y="620688"/>
            <a:chExt cx="8947123" cy="3695700"/>
          </a:xfrm>
        </p:grpSpPr>
        <p:pic>
          <p:nvPicPr>
            <p:cNvPr id="17465" name="Picture 5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2903" y="620688"/>
              <a:ext cx="4859337" cy="3695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518" name="Gruppo 17517"/>
            <p:cNvGrpSpPr/>
            <p:nvPr/>
          </p:nvGrpSpPr>
          <p:grpSpPr>
            <a:xfrm>
              <a:off x="144116" y="660748"/>
              <a:ext cx="8947123" cy="2876204"/>
              <a:chOff x="144116" y="660748"/>
              <a:chExt cx="8947123" cy="2876204"/>
            </a:xfrm>
          </p:grpSpPr>
          <p:sp>
            <p:nvSpPr>
              <p:cNvPr id="11" name="Rectangle 5"/>
              <p:cNvSpPr>
                <a:spLocks noChangeArrowheads="1"/>
              </p:cNvSpPr>
              <p:nvPr/>
            </p:nvSpPr>
            <p:spPr bwMode="auto">
              <a:xfrm>
                <a:off x="144116" y="1808163"/>
                <a:ext cx="1873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Rectangle 6"/>
              <p:cNvSpPr>
                <a:spLocks noChangeArrowheads="1"/>
              </p:cNvSpPr>
              <p:nvPr/>
            </p:nvSpPr>
            <p:spPr bwMode="auto">
              <a:xfrm>
                <a:off x="248891" y="1808163"/>
                <a:ext cx="20637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Rectangle 7"/>
              <p:cNvSpPr>
                <a:spLocks noChangeArrowheads="1"/>
              </p:cNvSpPr>
              <p:nvPr/>
            </p:nvSpPr>
            <p:spPr bwMode="auto">
              <a:xfrm>
                <a:off x="371128" y="1808163"/>
                <a:ext cx="2000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Rectangle 8"/>
              <p:cNvSpPr>
                <a:spLocks noChangeArrowheads="1"/>
              </p:cNvSpPr>
              <p:nvPr/>
            </p:nvSpPr>
            <p:spPr bwMode="auto">
              <a:xfrm>
                <a:off x="488603" y="1808163"/>
                <a:ext cx="22066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S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Rectangle 9"/>
              <p:cNvSpPr>
                <a:spLocks noChangeArrowheads="1"/>
              </p:cNvSpPr>
              <p:nvPr/>
            </p:nvSpPr>
            <p:spPr bwMode="auto">
              <a:xfrm>
                <a:off x="625128" y="1808163"/>
                <a:ext cx="16827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Rectangle 10"/>
              <p:cNvSpPr>
                <a:spLocks noChangeArrowheads="1"/>
              </p:cNvSpPr>
              <p:nvPr/>
            </p:nvSpPr>
            <p:spPr bwMode="auto">
              <a:xfrm>
                <a:off x="710853" y="1808163"/>
                <a:ext cx="1746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Rectangle 11"/>
              <p:cNvSpPr>
                <a:spLocks noChangeArrowheads="1"/>
              </p:cNvSpPr>
              <p:nvPr/>
            </p:nvSpPr>
            <p:spPr bwMode="auto">
              <a:xfrm>
                <a:off x="802928" y="1808163"/>
                <a:ext cx="228600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Rectangle 12"/>
              <p:cNvSpPr>
                <a:spLocks noChangeArrowheads="1"/>
              </p:cNvSpPr>
              <p:nvPr/>
            </p:nvSpPr>
            <p:spPr bwMode="auto">
              <a:xfrm>
                <a:off x="947391" y="1808163"/>
                <a:ext cx="17621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Rectangle 13"/>
              <p:cNvSpPr>
                <a:spLocks noChangeArrowheads="1"/>
              </p:cNvSpPr>
              <p:nvPr/>
            </p:nvSpPr>
            <p:spPr bwMode="auto">
              <a:xfrm>
                <a:off x="1042641" y="1808163"/>
                <a:ext cx="15081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0" name="Rectangle 14"/>
              <p:cNvSpPr>
                <a:spLocks noChangeArrowheads="1"/>
              </p:cNvSpPr>
              <p:nvPr/>
            </p:nvSpPr>
            <p:spPr bwMode="auto">
              <a:xfrm>
                <a:off x="1110903" y="1808163"/>
                <a:ext cx="1746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Rectangle 15"/>
              <p:cNvSpPr>
                <a:spLocks noChangeArrowheads="1"/>
              </p:cNvSpPr>
              <p:nvPr/>
            </p:nvSpPr>
            <p:spPr bwMode="auto">
              <a:xfrm>
                <a:off x="1201391" y="1808163"/>
                <a:ext cx="1349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Rectangle 16"/>
              <p:cNvSpPr>
                <a:spLocks noChangeArrowheads="1"/>
              </p:cNvSpPr>
              <p:nvPr/>
            </p:nvSpPr>
            <p:spPr bwMode="auto">
              <a:xfrm>
                <a:off x="144116" y="2012951"/>
                <a:ext cx="1746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3" name="Rectangle 17"/>
              <p:cNvSpPr>
                <a:spLocks noChangeArrowheads="1"/>
              </p:cNvSpPr>
              <p:nvPr/>
            </p:nvSpPr>
            <p:spPr bwMode="auto">
              <a:xfrm>
                <a:off x="234603" y="2012951"/>
                <a:ext cx="1746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4" name="Rectangle 18"/>
              <p:cNvSpPr>
                <a:spLocks noChangeArrowheads="1"/>
              </p:cNvSpPr>
              <p:nvPr/>
            </p:nvSpPr>
            <p:spPr bwMode="auto">
              <a:xfrm>
                <a:off x="326678" y="2012951"/>
                <a:ext cx="1746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8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5" name="Rectangle 19"/>
              <p:cNvSpPr>
                <a:spLocks noChangeArrowheads="1"/>
              </p:cNvSpPr>
              <p:nvPr/>
            </p:nvSpPr>
            <p:spPr bwMode="auto">
              <a:xfrm>
                <a:off x="418753" y="2012951"/>
                <a:ext cx="1746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6" name="Rectangle 20"/>
              <p:cNvSpPr>
                <a:spLocks noChangeArrowheads="1"/>
              </p:cNvSpPr>
              <p:nvPr/>
            </p:nvSpPr>
            <p:spPr bwMode="auto">
              <a:xfrm>
                <a:off x="509241" y="2012951"/>
                <a:ext cx="1746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×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Rectangle 21"/>
              <p:cNvSpPr>
                <a:spLocks noChangeArrowheads="1"/>
              </p:cNvSpPr>
              <p:nvPr/>
            </p:nvSpPr>
            <p:spPr bwMode="auto">
              <a:xfrm>
                <a:off x="599728" y="2012951"/>
                <a:ext cx="1746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1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8" name="Rectangle 22"/>
              <p:cNvSpPr>
                <a:spLocks noChangeArrowheads="1"/>
              </p:cNvSpPr>
              <p:nvPr/>
            </p:nvSpPr>
            <p:spPr bwMode="auto">
              <a:xfrm>
                <a:off x="691803" y="2012951"/>
                <a:ext cx="1746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0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Rectangle 23"/>
              <p:cNvSpPr>
                <a:spLocks noChangeArrowheads="1"/>
              </p:cNvSpPr>
              <p:nvPr/>
            </p:nvSpPr>
            <p:spPr bwMode="auto">
              <a:xfrm>
                <a:off x="782291" y="2012951"/>
                <a:ext cx="1746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Rectangle 24"/>
              <p:cNvSpPr>
                <a:spLocks noChangeArrowheads="1"/>
              </p:cNvSpPr>
              <p:nvPr/>
            </p:nvSpPr>
            <p:spPr bwMode="auto">
              <a:xfrm>
                <a:off x="874366" y="2012951"/>
                <a:ext cx="1746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4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Rectangle 25"/>
              <p:cNvSpPr>
                <a:spLocks noChangeArrowheads="1"/>
              </p:cNvSpPr>
              <p:nvPr/>
            </p:nvSpPr>
            <p:spPr bwMode="auto">
              <a:xfrm>
                <a:off x="966441" y="2012951"/>
                <a:ext cx="1349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2" name="Rectangle 26"/>
              <p:cNvSpPr>
                <a:spLocks noChangeArrowheads="1"/>
              </p:cNvSpPr>
              <p:nvPr/>
            </p:nvSpPr>
            <p:spPr bwMode="auto">
              <a:xfrm>
                <a:off x="1017241" y="2012951"/>
                <a:ext cx="17938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p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3" name="Rectangle 27"/>
              <p:cNvSpPr>
                <a:spLocks noChangeArrowheads="1"/>
              </p:cNvSpPr>
              <p:nvPr/>
            </p:nvSpPr>
            <p:spPr bwMode="auto">
              <a:xfrm>
                <a:off x="1115666" y="2012951"/>
                <a:ext cx="13176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4" name="Rectangle 28"/>
              <p:cNvSpPr>
                <a:spLocks noChangeArrowheads="1"/>
              </p:cNvSpPr>
              <p:nvPr/>
            </p:nvSpPr>
            <p:spPr bwMode="auto">
              <a:xfrm>
                <a:off x="1164878" y="2012951"/>
                <a:ext cx="266700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xe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5" name="Rectangle 29"/>
              <p:cNvSpPr>
                <a:spLocks noChangeArrowheads="1"/>
              </p:cNvSpPr>
              <p:nvPr/>
            </p:nvSpPr>
            <p:spPr bwMode="auto">
              <a:xfrm>
                <a:off x="1345853" y="2012951"/>
                <a:ext cx="133350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6" name="Rectangle 30"/>
              <p:cNvSpPr>
                <a:spLocks noChangeArrowheads="1"/>
              </p:cNvSpPr>
              <p:nvPr/>
            </p:nvSpPr>
            <p:spPr bwMode="auto">
              <a:xfrm>
                <a:off x="1398241" y="2012951"/>
                <a:ext cx="1349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7" name="Rectangle 31"/>
              <p:cNvSpPr>
                <a:spLocks noChangeArrowheads="1"/>
              </p:cNvSpPr>
              <p:nvPr/>
            </p:nvSpPr>
            <p:spPr bwMode="auto">
              <a:xfrm>
                <a:off x="144116" y="2225676"/>
                <a:ext cx="1746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2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8" name="Rectangle 32"/>
              <p:cNvSpPr>
                <a:spLocks noChangeArrowheads="1"/>
              </p:cNvSpPr>
              <p:nvPr/>
            </p:nvSpPr>
            <p:spPr bwMode="auto">
              <a:xfrm>
                <a:off x="234603" y="2225676"/>
                <a:ext cx="1746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5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9" name="Rectangle 33"/>
              <p:cNvSpPr>
                <a:spLocks noChangeArrowheads="1"/>
              </p:cNvSpPr>
              <p:nvPr/>
            </p:nvSpPr>
            <p:spPr bwMode="auto">
              <a:xfrm>
                <a:off x="326678" y="2225676"/>
                <a:ext cx="1746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6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0" name="Rectangle 34"/>
              <p:cNvSpPr>
                <a:spLocks noChangeArrowheads="1"/>
              </p:cNvSpPr>
              <p:nvPr/>
            </p:nvSpPr>
            <p:spPr bwMode="auto">
              <a:xfrm>
                <a:off x="418753" y="2225676"/>
                <a:ext cx="1349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1" name="Rectangle 35"/>
              <p:cNvSpPr>
                <a:spLocks noChangeArrowheads="1"/>
              </p:cNvSpPr>
              <p:nvPr/>
            </p:nvSpPr>
            <p:spPr bwMode="auto">
              <a:xfrm>
                <a:off x="469553" y="2225676"/>
                <a:ext cx="23971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gr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2" name="Rectangle 36"/>
              <p:cNvSpPr>
                <a:spLocks noChangeArrowheads="1"/>
              </p:cNvSpPr>
              <p:nvPr/>
            </p:nvSpPr>
            <p:spPr bwMode="auto">
              <a:xfrm>
                <a:off x="625128" y="2225676"/>
                <a:ext cx="1746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3" name="Rectangle 37"/>
              <p:cNvSpPr>
                <a:spLocks noChangeArrowheads="1"/>
              </p:cNvSpPr>
              <p:nvPr/>
            </p:nvSpPr>
            <p:spPr bwMode="auto">
              <a:xfrm>
                <a:off x="717203" y="2225676"/>
                <a:ext cx="16827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4" name="Rectangle 38"/>
              <p:cNvSpPr>
                <a:spLocks noChangeArrowheads="1"/>
              </p:cNvSpPr>
              <p:nvPr/>
            </p:nvSpPr>
            <p:spPr bwMode="auto">
              <a:xfrm>
                <a:off x="802928" y="2225676"/>
                <a:ext cx="1349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Rectangle 39"/>
              <p:cNvSpPr>
                <a:spLocks noChangeArrowheads="1"/>
              </p:cNvSpPr>
              <p:nvPr/>
            </p:nvSpPr>
            <p:spPr bwMode="auto">
              <a:xfrm>
                <a:off x="855316" y="2225676"/>
                <a:ext cx="133350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Rectangle 40"/>
              <p:cNvSpPr>
                <a:spLocks noChangeArrowheads="1"/>
              </p:cNvSpPr>
              <p:nvPr/>
            </p:nvSpPr>
            <p:spPr bwMode="auto">
              <a:xfrm>
                <a:off x="906116" y="2225676"/>
                <a:ext cx="17621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Rectangle 41"/>
              <p:cNvSpPr>
                <a:spLocks noChangeArrowheads="1"/>
              </p:cNvSpPr>
              <p:nvPr/>
            </p:nvSpPr>
            <p:spPr bwMode="auto">
              <a:xfrm>
                <a:off x="1001366" y="2225676"/>
                <a:ext cx="16827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v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8" name="Rectangle 42"/>
              <p:cNvSpPr>
                <a:spLocks noChangeArrowheads="1"/>
              </p:cNvSpPr>
              <p:nvPr/>
            </p:nvSpPr>
            <p:spPr bwMode="auto">
              <a:xfrm>
                <a:off x="1087091" y="2225676"/>
                <a:ext cx="17621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9" name="Rectangle 43"/>
              <p:cNvSpPr>
                <a:spLocks noChangeArrowheads="1"/>
              </p:cNvSpPr>
              <p:nvPr/>
            </p:nvSpPr>
            <p:spPr bwMode="auto">
              <a:xfrm>
                <a:off x="1182341" y="2225676"/>
                <a:ext cx="133350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0" name="Rectangle 44"/>
              <p:cNvSpPr>
                <a:spLocks noChangeArrowheads="1"/>
              </p:cNvSpPr>
              <p:nvPr/>
            </p:nvSpPr>
            <p:spPr bwMode="auto">
              <a:xfrm>
                <a:off x="1233141" y="2225676"/>
                <a:ext cx="152400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1" name="Rectangle 45"/>
              <p:cNvSpPr>
                <a:spLocks noChangeArrowheads="1"/>
              </p:cNvSpPr>
              <p:nvPr/>
            </p:nvSpPr>
            <p:spPr bwMode="auto">
              <a:xfrm>
                <a:off x="1302991" y="2225676"/>
                <a:ext cx="1349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2" name="Rectangle 46"/>
              <p:cNvSpPr>
                <a:spLocks noChangeArrowheads="1"/>
              </p:cNvSpPr>
              <p:nvPr/>
            </p:nvSpPr>
            <p:spPr bwMode="auto">
              <a:xfrm>
                <a:off x="144116" y="2428876"/>
                <a:ext cx="4794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376 f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Rectangle 47"/>
              <p:cNvSpPr>
                <a:spLocks noChangeArrowheads="1"/>
              </p:cNvSpPr>
              <p:nvPr/>
            </p:nvSpPr>
            <p:spPr bwMode="auto">
              <a:xfrm>
                <a:off x="534641" y="2428876"/>
                <a:ext cx="15081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Rectangle 48"/>
              <p:cNvSpPr>
                <a:spLocks noChangeArrowheads="1"/>
              </p:cNvSpPr>
              <p:nvPr/>
            </p:nvSpPr>
            <p:spPr bwMode="auto">
              <a:xfrm>
                <a:off x="602903" y="2428876"/>
                <a:ext cx="4905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ames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Rectangle 49"/>
              <p:cNvSpPr>
                <a:spLocks noChangeArrowheads="1"/>
              </p:cNvSpPr>
              <p:nvPr/>
            </p:nvSpPr>
            <p:spPr bwMode="auto">
              <a:xfrm>
                <a:off x="1002953" y="2428876"/>
                <a:ext cx="24606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/s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6" name="Rectangle 50"/>
              <p:cNvSpPr>
                <a:spLocks noChangeArrowheads="1"/>
              </p:cNvSpPr>
              <p:nvPr/>
            </p:nvSpPr>
            <p:spPr bwMode="auto">
              <a:xfrm>
                <a:off x="1164878" y="2428876"/>
                <a:ext cx="31908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ec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7" name="Rectangle 51"/>
              <p:cNvSpPr>
                <a:spLocks noChangeArrowheads="1"/>
              </p:cNvSpPr>
              <p:nvPr/>
            </p:nvSpPr>
            <p:spPr bwMode="auto">
              <a:xfrm>
                <a:off x="144116" y="2641601"/>
                <a:ext cx="4794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(Mikr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8" name="Rectangle 52"/>
              <p:cNvSpPr>
                <a:spLocks noChangeArrowheads="1"/>
              </p:cNvSpPr>
              <p:nvPr/>
            </p:nvSpPr>
            <p:spPr bwMode="auto">
              <a:xfrm>
                <a:off x="536228" y="2641601"/>
                <a:ext cx="17621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9" name="Rectangle 53"/>
              <p:cNvSpPr>
                <a:spLocks noChangeArrowheads="1"/>
              </p:cNvSpPr>
              <p:nvPr/>
            </p:nvSpPr>
            <p:spPr bwMode="auto">
              <a:xfrm>
                <a:off x="629891" y="2641601"/>
                <a:ext cx="22066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tr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0" name="Rectangle 54"/>
              <p:cNvSpPr>
                <a:spLocks noChangeArrowheads="1"/>
              </p:cNvSpPr>
              <p:nvPr/>
            </p:nvSpPr>
            <p:spPr bwMode="auto">
              <a:xfrm>
                <a:off x="766416" y="2641601"/>
                <a:ext cx="17621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1" name="Rectangle 55"/>
              <p:cNvSpPr>
                <a:spLocks noChangeArrowheads="1"/>
              </p:cNvSpPr>
              <p:nvPr/>
            </p:nvSpPr>
            <p:spPr bwMode="auto">
              <a:xfrm>
                <a:off x="860078" y="2641601"/>
                <a:ext cx="90328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n MC1310)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2" name="Rectangle 56"/>
              <p:cNvSpPr>
                <a:spLocks noChangeArrowheads="1"/>
              </p:cNvSpPr>
              <p:nvPr/>
            </p:nvSpPr>
            <p:spPr bwMode="auto">
              <a:xfrm>
                <a:off x="1664941" y="2641601"/>
                <a:ext cx="1349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3" name="Freeform 58"/>
              <p:cNvSpPr>
                <a:spLocks/>
              </p:cNvSpPr>
              <p:nvPr/>
            </p:nvSpPr>
            <p:spPr bwMode="auto">
              <a:xfrm>
                <a:off x="1466503" y="1555751"/>
                <a:ext cx="2292350" cy="515938"/>
              </a:xfrm>
              <a:custGeom>
                <a:avLst/>
                <a:gdLst>
                  <a:gd name="T0" fmla="*/ 0 w 3161"/>
                  <a:gd name="T1" fmla="*/ 711 h 711"/>
                  <a:gd name="T2" fmla="*/ 0 w 3161"/>
                  <a:gd name="T3" fmla="*/ 711 h 711"/>
                  <a:gd name="T4" fmla="*/ 3161 w 3161"/>
                  <a:gd name="T5" fmla="*/ 0 h 7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161" h="711">
                    <a:moveTo>
                      <a:pt x="0" y="711"/>
                    </a:moveTo>
                    <a:lnTo>
                      <a:pt x="0" y="711"/>
                    </a:lnTo>
                    <a:lnTo>
                      <a:pt x="3161" y="0"/>
                    </a:ln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40" name="Freeform 59"/>
              <p:cNvSpPr>
                <a:spLocks/>
              </p:cNvSpPr>
              <p:nvPr/>
            </p:nvSpPr>
            <p:spPr bwMode="auto">
              <a:xfrm>
                <a:off x="3693766" y="1525588"/>
                <a:ext cx="93662" cy="85725"/>
              </a:xfrm>
              <a:custGeom>
                <a:avLst/>
                <a:gdLst>
                  <a:gd name="T0" fmla="*/ 27 w 130"/>
                  <a:gd name="T1" fmla="*/ 117 h 117"/>
                  <a:gd name="T2" fmla="*/ 27 w 130"/>
                  <a:gd name="T3" fmla="*/ 117 h 117"/>
                  <a:gd name="T4" fmla="*/ 130 w 130"/>
                  <a:gd name="T5" fmla="*/ 32 h 117"/>
                  <a:gd name="T6" fmla="*/ 0 w 130"/>
                  <a:gd name="T7" fmla="*/ 0 h 117"/>
                  <a:gd name="T8" fmla="*/ 27 w 130"/>
                  <a:gd name="T9" fmla="*/ 117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0" h="117">
                    <a:moveTo>
                      <a:pt x="27" y="117"/>
                    </a:moveTo>
                    <a:lnTo>
                      <a:pt x="27" y="117"/>
                    </a:lnTo>
                    <a:lnTo>
                      <a:pt x="130" y="32"/>
                    </a:lnTo>
                    <a:lnTo>
                      <a:pt x="0" y="0"/>
                    </a:lnTo>
                    <a:lnTo>
                      <a:pt x="27" y="117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41" name="Rectangle 60"/>
              <p:cNvSpPr>
                <a:spLocks noChangeArrowheads="1"/>
              </p:cNvSpPr>
              <p:nvPr/>
            </p:nvSpPr>
            <p:spPr bwMode="auto">
              <a:xfrm>
                <a:off x="6965950" y="2851151"/>
                <a:ext cx="17938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X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42" name="Rectangle 61"/>
              <p:cNvSpPr>
                <a:spLocks noChangeArrowheads="1"/>
              </p:cNvSpPr>
              <p:nvPr/>
            </p:nvSpPr>
            <p:spPr bwMode="auto">
              <a:xfrm>
                <a:off x="7062787" y="2851151"/>
                <a:ext cx="18256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Y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43" name="Rectangle 62"/>
              <p:cNvSpPr>
                <a:spLocks noChangeArrowheads="1"/>
              </p:cNvSpPr>
              <p:nvPr/>
            </p:nvSpPr>
            <p:spPr bwMode="auto">
              <a:xfrm>
                <a:off x="7158037" y="2851151"/>
                <a:ext cx="1349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44" name="Rectangle 63"/>
              <p:cNvSpPr>
                <a:spLocks noChangeArrowheads="1"/>
              </p:cNvSpPr>
              <p:nvPr/>
            </p:nvSpPr>
            <p:spPr bwMode="auto">
              <a:xfrm>
                <a:off x="7210425" y="2851151"/>
                <a:ext cx="152400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45" name="Rectangle 64"/>
              <p:cNvSpPr>
                <a:spLocks noChangeArrowheads="1"/>
              </p:cNvSpPr>
              <p:nvPr/>
            </p:nvSpPr>
            <p:spPr bwMode="auto">
              <a:xfrm>
                <a:off x="7281862" y="2851151"/>
                <a:ext cx="15081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46" name="Rectangle 65"/>
              <p:cNvSpPr>
                <a:spLocks noChangeArrowheads="1"/>
              </p:cNvSpPr>
              <p:nvPr/>
            </p:nvSpPr>
            <p:spPr bwMode="auto">
              <a:xfrm>
                <a:off x="7351712" y="2851151"/>
                <a:ext cx="1746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47" name="Rectangle 66"/>
              <p:cNvSpPr>
                <a:spLocks noChangeArrowheads="1"/>
              </p:cNvSpPr>
              <p:nvPr/>
            </p:nvSpPr>
            <p:spPr bwMode="auto">
              <a:xfrm>
                <a:off x="7442200" y="2851151"/>
                <a:ext cx="266700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ge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48" name="Rectangle 67"/>
              <p:cNvSpPr>
                <a:spLocks noChangeArrowheads="1"/>
              </p:cNvSpPr>
              <p:nvPr/>
            </p:nvSpPr>
            <p:spPr bwMode="auto">
              <a:xfrm>
                <a:off x="7624762" y="2851151"/>
                <a:ext cx="1349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49" name="Rectangle 68"/>
              <p:cNvSpPr>
                <a:spLocks noChangeArrowheads="1"/>
              </p:cNvSpPr>
              <p:nvPr/>
            </p:nvSpPr>
            <p:spPr bwMode="auto">
              <a:xfrm>
                <a:off x="7677150" y="2851151"/>
                <a:ext cx="146050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(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50" name="Rectangle 69"/>
              <p:cNvSpPr>
                <a:spLocks noChangeArrowheads="1"/>
              </p:cNvSpPr>
              <p:nvPr/>
            </p:nvSpPr>
            <p:spPr bwMode="auto">
              <a:xfrm>
                <a:off x="7740650" y="2851151"/>
                <a:ext cx="20637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51" name="Rectangle 70"/>
              <p:cNvSpPr>
                <a:spLocks noChangeArrowheads="1"/>
              </p:cNvSpPr>
              <p:nvPr/>
            </p:nvSpPr>
            <p:spPr bwMode="auto">
              <a:xfrm>
                <a:off x="7864475" y="2851151"/>
                <a:ext cx="13176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52" name="Rectangle 71"/>
              <p:cNvSpPr>
                <a:spLocks noChangeArrowheads="1"/>
              </p:cNvSpPr>
              <p:nvPr/>
            </p:nvSpPr>
            <p:spPr bwMode="auto">
              <a:xfrm>
                <a:off x="7913687" y="2851151"/>
                <a:ext cx="16827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53" name="Rectangle 72"/>
              <p:cNvSpPr>
                <a:spLocks noChangeArrowheads="1"/>
              </p:cNvSpPr>
              <p:nvPr/>
            </p:nvSpPr>
            <p:spPr bwMode="auto">
              <a:xfrm>
                <a:off x="7999412" y="2851151"/>
                <a:ext cx="17621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54" name="Rectangle 73"/>
              <p:cNvSpPr>
                <a:spLocks noChangeArrowheads="1"/>
              </p:cNvSpPr>
              <p:nvPr/>
            </p:nvSpPr>
            <p:spPr bwMode="auto">
              <a:xfrm>
                <a:off x="8093075" y="2851151"/>
                <a:ext cx="152400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55" name="Rectangle 74"/>
              <p:cNvSpPr>
                <a:spLocks noChangeArrowheads="1"/>
              </p:cNvSpPr>
              <p:nvPr/>
            </p:nvSpPr>
            <p:spPr bwMode="auto">
              <a:xfrm>
                <a:off x="8164512" y="2851151"/>
                <a:ext cx="146050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56" name="Rectangle 75"/>
              <p:cNvSpPr>
                <a:spLocks noChangeArrowheads="1"/>
              </p:cNvSpPr>
              <p:nvPr/>
            </p:nvSpPr>
            <p:spPr bwMode="auto">
              <a:xfrm>
                <a:off x="8228012" y="2851151"/>
                <a:ext cx="1349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57" name="Rectangle 76"/>
              <p:cNvSpPr>
                <a:spLocks noChangeArrowheads="1"/>
              </p:cNvSpPr>
              <p:nvPr/>
            </p:nvSpPr>
            <p:spPr bwMode="auto">
              <a:xfrm>
                <a:off x="6965950" y="3055939"/>
                <a:ext cx="87788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0.1 µm no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58" name="Rectangle 77"/>
              <p:cNvSpPr>
                <a:spLocks noChangeArrowheads="1"/>
              </p:cNvSpPr>
              <p:nvPr/>
            </p:nvSpPr>
            <p:spPr bwMode="auto">
              <a:xfrm>
                <a:off x="7745412" y="3055939"/>
                <a:ext cx="52228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err="1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minal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59" name="Rectangle 78"/>
              <p:cNvSpPr>
                <a:spLocks noChangeArrowheads="1"/>
              </p:cNvSpPr>
              <p:nvPr/>
            </p:nvSpPr>
            <p:spPr bwMode="auto">
              <a:xfrm>
                <a:off x="8177212" y="3055939"/>
                <a:ext cx="1349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60" name="Rectangle 79"/>
              <p:cNvSpPr>
                <a:spLocks noChangeArrowheads="1"/>
              </p:cNvSpPr>
              <p:nvPr/>
            </p:nvSpPr>
            <p:spPr bwMode="auto">
              <a:xfrm>
                <a:off x="6965950" y="3268664"/>
                <a:ext cx="70167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precisio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61" name="Rectangle 80"/>
              <p:cNvSpPr>
                <a:spLocks noChangeArrowheads="1"/>
              </p:cNvSpPr>
              <p:nvPr/>
            </p:nvSpPr>
            <p:spPr bwMode="auto">
              <a:xfrm>
                <a:off x="7573962" y="3268664"/>
                <a:ext cx="17621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62" name="Rectangle 81"/>
              <p:cNvSpPr>
                <a:spLocks noChangeArrowheads="1"/>
              </p:cNvSpPr>
              <p:nvPr/>
            </p:nvSpPr>
            <p:spPr bwMode="auto">
              <a:xfrm>
                <a:off x="7670800" y="3268664"/>
                <a:ext cx="1349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66" name="Rectangle 84"/>
              <p:cNvSpPr>
                <a:spLocks noChangeArrowheads="1"/>
              </p:cNvSpPr>
              <p:nvPr/>
            </p:nvSpPr>
            <p:spPr bwMode="auto">
              <a:xfrm>
                <a:off x="144116" y="3054351"/>
                <a:ext cx="323850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Em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67" name="Rectangle 85"/>
              <p:cNvSpPr>
                <a:spLocks noChangeArrowheads="1"/>
              </p:cNvSpPr>
              <p:nvPr/>
            </p:nvSpPr>
            <p:spPr bwMode="auto">
              <a:xfrm>
                <a:off x="382241" y="3054351"/>
                <a:ext cx="17621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u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68" name="Rectangle 86"/>
              <p:cNvSpPr>
                <a:spLocks noChangeArrowheads="1"/>
              </p:cNvSpPr>
              <p:nvPr/>
            </p:nvSpPr>
            <p:spPr bwMode="auto">
              <a:xfrm>
                <a:off x="477491" y="3054351"/>
                <a:ext cx="25558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lsi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69" name="Rectangle 87"/>
              <p:cNvSpPr>
                <a:spLocks noChangeArrowheads="1"/>
              </p:cNvSpPr>
              <p:nvPr/>
            </p:nvSpPr>
            <p:spPr bwMode="auto">
              <a:xfrm>
                <a:off x="647353" y="3054351"/>
                <a:ext cx="273050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on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70" name="Rectangle 88"/>
              <p:cNvSpPr>
                <a:spLocks noChangeArrowheads="1"/>
              </p:cNvSpPr>
              <p:nvPr/>
            </p:nvSpPr>
            <p:spPr bwMode="auto">
              <a:xfrm>
                <a:off x="836266" y="3054351"/>
                <a:ext cx="1349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71" name="Rectangle 89"/>
              <p:cNvSpPr>
                <a:spLocks noChangeArrowheads="1"/>
              </p:cNvSpPr>
              <p:nvPr/>
            </p:nvSpPr>
            <p:spPr bwMode="auto">
              <a:xfrm>
                <a:off x="890241" y="3054351"/>
                <a:ext cx="3254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Pla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72" name="Rectangle 90"/>
              <p:cNvSpPr>
                <a:spLocks noChangeArrowheads="1"/>
              </p:cNvSpPr>
              <p:nvPr/>
            </p:nvSpPr>
            <p:spPr bwMode="auto">
              <a:xfrm>
                <a:off x="1128366" y="3054351"/>
                <a:ext cx="15081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73" name="Rectangle 91"/>
              <p:cNvSpPr>
                <a:spLocks noChangeArrowheads="1"/>
              </p:cNvSpPr>
              <p:nvPr/>
            </p:nvSpPr>
            <p:spPr bwMode="auto">
              <a:xfrm>
                <a:off x="1198216" y="3054351"/>
                <a:ext cx="17621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74" name="Rectangle 92"/>
              <p:cNvSpPr>
                <a:spLocks noChangeArrowheads="1"/>
              </p:cNvSpPr>
              <p:nvPr/>
            </p:nvSpPr>
            <p:spPr bwMode="auto">
              <a:xfrm>
                <a:off x="1293466" y="3054351"/>
                <a:ext cx="1349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75" name="Freeform 93"/>
              <p:cNvSpPr>
                <a:spLocks/>
              </p:cNvSpPr>
              <p:nvPr/>
            </p:nvSpPr>
            <p:spPr bwMode="auto">
              <a:xfrm>
                <a:off x="1350616" y="2546351"/>
                <a:ext cx="2119312" cy="573088"/>
              </a:xfrm>
              <a:custGeom>
                <a:avLst/>
                <a:gdLst>
                  <a:gd name="T0" fmla="*/ 0 w 2922"/>
                  <a:gd name="T1" fmla="*/ 789 h 789"/>
                  <a:gd name="T2" fmla="*/ 0 w 2922"/>
                  <a:gd name="T3" fmla="*/ 789 h 789"/>
                  <a:gd name="T4" fmla="*/ 2922 w 2922"/>
                  <a:gd name="T5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22" h="789">
                    <a:moveTo>
                      <a:pt x="0" y="789"/>
                    </a:moveTo>
                    <a:lnTo>
                      <a:pt x="0" y="789"/>
                    </a:lnTo>
                    <a:lnTo>
                      <a:pt x="2922" y="0"/>
                    </a:ln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76" name="Freeform 94"/>
              <p:cNvSpPr>
                <a:spLocks/>
              </p:cNvSpPr>
              <p:nvPr/>
            </p:nvSpPr>
            <p:spPr bwMode="auto">
              <a:xfrm>
                <a:off x="3401666" y="2519363"/>
                <a:ext cx="95250" cy="84138"/>
              </a:xfrm>
              <a:custGeom>
                <a:avLst/>
                <a:gdLst>
                  <a:gd name="T0" fmla="*/ 31 w 131"/>
                  <a:gd name="T1" fmla="*/ 116 h 116"/>
                  <a:gd name="T2" fmla="*/ 31 w 131"/>
                  <a:gd name="T3" fmla="*/ 116 h 116"/>
                  <a:gd name="T4" fmla="*/ 131 w 131"/>
                  <a:gd name="T5" fmla="*/ 26 h 116"/>
                  <a:gd name="T6" fmla="*/ 0 w 131"/>
                  <a:gd name="T7" fmla="*/ 0 h 116"/>
                  <a:gd name="T8" fmla="*/ 31 w 131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16">
                    <a:moveTo>
                      <a:pt x="31" y="116"/>
                    </a:moveTo>
                    <a:lnTo>
                      <a:pt x="31" y="116"/>
                    </a:lnTo>
                    <a:lnTo>
                      <a:pt x="131" y="26"/>
                    </a:lnTo>
                    <a:lnTo>
                      <a:pt x="0" y="0"/>
                    </a:lnTo>
                    <a:lnTo>
                      <a:pt x="31" y="11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77" name="Rectangle 95"/>
              <p:cNvSpPr>
                <a:spLocks noChangeArrowheads="1"/>
              </p:cNvSpPr>
              <p:nvPr/>
            </p:nvSpPr>
            <p:spPr bwMode="auto">
              <a:xfrm>
                <a:off x="144116" y="1008063"/>
                <a:ext cx="17938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Z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78" name="Rectangle 96"/>
              <p:cNvSpPr>
                <a:spLocks noChangeArrowheads="1"/>
              </p:cNvSpPr>
              <p:nvPr/>
            </p:nvSpPr>
            <p:spPr bwMode="auto">
              <a:xfrm>
                <a:off x="239366" y="1008063"/>
                <a:ext cx="1349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79" name="Rectangle 97"/>
              <p:cNvSpPr>
                <a:spLocks noChangeArrowheads="1"/>
              </p:cNvSpPr>
              <p:nvPr/>
            </p:nvSpPr>
            <p:spPr bwMode="auto">
              <a:xfrm>
                <a:off x="291753" y="1008063"/>
                <a:ext cx="152400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80" name="Rectangle 98"/>
              <p:cNvSpPr>
                <a:spLocks noChangeArrowheads="1"/>
              </p:cNvSpPr>
              <p:nvPr/>
            </p:nvSpPr>
            <p:spPr bwMode="auto">
              <a:xfrm>
                <a:off x="363191" y="1008063"/>
                <a:ext cx="15081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t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81" name="Rectangle 99"/>
              <p:cNvSpPr>
                <a:spLocks noChangeArrowheads="1"/>
              </p:cNvSpPr>
              <p:nvPr/>
            </p:nvSpPr>
            <p:spPr bwMode="auto">
              <a:xfrm>
                <a:off x="431453" y="1008063"/>
                <a:ext cx="17462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a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82" name="Rectangle 100"/>
              <p:cNvSpPr>
                <a:spLocks noChangeArrowheads="1"/>
              </p:cNvSpPr>
              <p:nvPr/>
            </p:nvSpPr>
            <p:spPr bwMode="auto">
              <a:xfrm>
                <a:off x="523528" y="1008063"/>
                <a:ext cx="266700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ge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83" name="Rectangle 101"/>
              <p:cNvSpPr>
                <a:spLocks noChangeArrowheads="1"/>
              </p:cNvSpPr>
              <p:nvPr/>
            </p:nvSpPr>
            <p:spPr bwMode="auto">
              <a:xfrm>
                <a:off x="706091" y="1008063"/>
                <a:ext cx="1349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84" name="Rectangle 102"/>
              <p:cNvSpPr>
                <a:spLocks noChangeArrowheads="1"/>
              </p:cNvSpPr>
              <p:nvPr/>
            </p:nvSpPr>
            <p:spPr bwMode="auto">
              <a:xfrm>
                <a:off x="756891" y="1008063"/>
                <a:ext cx="146050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(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85" name="Rectangle 103"/>
              <p:cNvSpPr>
                <a:spLocks noChangeArrowheads="1"/>
              </p:cNvSpPr>
              <p:nvPr/>
            </p:nvSpPr>
            <p:spPr bwMode="auto">
              <a:xfrm>
                <a:off x="821978" y="1008063"/>
                <a:ext cx="20637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M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86" name="Rectangle 104"/>
              <p:cNvSpPr>
                <a:spLocks noChangeArrowheads="1"/>
              </p:cNvSpPr>
              <p:nvPr/>
            </p:nvSpPr>
            <p:spPr bwMode="auto">
              <a:xfrm>
                <a:off x="945803" y="1008063"/>
                <a:ext cx="13176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i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87" name="Rectangle 105"/>
              <p:cNvSpPr>
                <a:spLocks noChangeArrowheads="1"/>
              </p:cNvSpPr>
              <p:nvPr/>
            </p:nvSpPr>
            <p:spPr bwMode="auto">
              <a:xfrm>
                <a:off x="995016" y="1008063"/>
                <a:ext cx="16827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c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88" name="Rectangle 106"/>
              <p:cNvSpPr>
                <a:spLocks noChangeArrowheads="1"/>
              </p:cNvSpPr>
              <p:nvPr/>
            </p:nvSpPr>
            <p:spPr bwMode="auto">
              <a:xfrm>
                <a:off x="1080741" y="1008063"/>
                <a:ext cx="17621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89" name="Rectangle 107"/>
              <p:cNvSpPr>
                <a:spLocks noChangeArrowheads="1"/>
              </p:cNvSpPr>
              <p:nvPr/>
            </p:nvSpPr>
            <p:spPr bwMode="auto">
              <a:xfrm>
                <a:off x="1174403" y="1008063"/>
                <a:ext cx="152400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s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90" name="Rectangle 108"/>
              <p:cNvSpPr>
                <a:spLocks noChangeArrowheads="1"/>
              </p:cNvSpPr>
              <p:nvPr/>
            </p:nvSpPr>
            <p:spPr bwMode="auto">
              <a:xfrm>
                <a:off x="1245841" y="1008063"/>
                <a:ext cx="146050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)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91" name="Rectangle 109"/>
              <p:cNvSpPr>
                <a:spLocks noChangeArrowheads="1"/>
              </p:cNvSpPr>
              <p:nvPr/>
            </p:nvSpPr>
            <p:spPr bwMode="auto">
              <a:xfrm>
                <a:off x="1309341" y="1008063"/>
                <a:ext cx="1349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92" name="Rectangle 110"/>
              <p:cNvSpPr>
                <a:spLocks noChangeArrowheads="1"/>
              </p:cNvSpPr>
              <p:nvPr/>
            </p:nvSpPr>
            <p:spPr bwMode="auto">
              <a:xfrm>
                <a:off x="144116" y="1211263"/>
                <a:ext cx="971550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0.05 µm no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93" name="Rectangle 111"/>
              <p:cNvSpPr>
                <a:spLocks noChangeArrowheads="1"/>
              </p:cNvSpPr>
              <p:nvPr/>
            </p:nvSpPr>
            <p:spPr bwMode="auto">
              <a:xfrm>
                <a:off x="1015653" y="1211263"/>
                <a:ext cx="52228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minal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94" name="Rectangle 112"/>
              <p:cNvSpPr>
                <a:spLocks noChangeArrowheads="1"/>
              </p:cNvSpPr>
              <p:nvPr/>
            </p:nvSpPr>
            <p:spPr bwMode="auto">
              <a:xfrm>
                <a:off x="1447453" y="1211263"/>
                <a:ext cx="1349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95" name="Rectangle 113"/>
              <p:cNvSpPr>
                <a:spLocks noChangeArrowheads="1"/>
              </p:cNvSpPr>
              <p:nvPr/>
            </p:nvSpPr>
            <p:spPr bwMode="auto">
              <a:xfrm>
                <a:off x="144116" y="1423988"/>
                <a:ext cx="701675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precisio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96" name="Rectangle 114"/>
              <p:cNvSpPr>
                <a:spLocks noChangeArrowheads="1"/>
              </p:cNvSpPr>
              <p:nvPr/>
            </p:nvSpPr>
            <p:spPr bwMode="auto">
              <a:xfrm>
                <a:off x="752128" y="1423988"/>
                <a:ext cx="176212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n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97" name="Rectangle 115"/>
              <p:cNvSpPr>
                <a:spLocks noChangeArrowheads="1"/>
              </p:cNvSpPr>
              <p:nvPr/>
            </p:nvSpPr>
            <p:spPr bwMode="auto">
              <a:xfrm>
                <a:off x="848966" y="1423988"/>
                <a:ext cx="134937" cy="268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baseline="0" smtClean="0">
                    <a:ln>
                      <a:noFill/>
                    </a:ln>
                    <a:solidFill>
                      <a:srgbClr val="000066"/>
                    </a:solidFill>
                    <a:effectLst/>
                    <a:latin typeface="Trebuchet MS" pitchFamily="34" charset="0"/>
                    <a:cs typeface="Arial" pitchFamily="34" charset="0"/>
                  </a:rPr>
                  <a:t> </a:t>
                </a:r>
                <a:endParaRPr kumimoji="0" lang="en-US" alt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498" name="Freeform 116"/>
              <p:cNvSpPr>
                <a:spLocks/>
              </p:cNvSpPr>
              <p:nvPr/>
            </p:nvSpPr>
            <p:spPr bwMode="auto">
              <a:xfrm>
                <a:off x="1407766" y="1200151"/>
                <a:ext cx="2757487" cy="0"/>
              </a:xfrm>
              <a:custGeom>
                <a:avLst/>
                <a:gdLst>
                  <a:gd name="T0" fmla="*/ 0 w 3800"/>
                  <a:gd name="T1" fmla="*/ 0 w 3800"/>
                  <a:gd name="T2" fmla="*/ 3800 w 3800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3800">
                    <a:moveTo>
                      <a:pt x="0" y="0"/>
                    </a:moveTo>
                    <a:lnTo>
                      <a:pt x="0" y="0"/>
                    </a:lnTo>
                    <a:lnTo>
                      <a:pt x="3800" y="0"/>
                    </a:ln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499" name="Freeform 117"/>
              <p:cNvSpPr>
                <a:spLocks/>
              </p:cNvSpPr>
              <p:nvPr/>
            </p:nvSpPr>
            <p:spPr bwMode="auto">
              <a:xfrm>
                <a:off x="4106516" y="1155701"/>
                <a:ext cx="87312" cy="87313"/>
              </a:xfrm>
              <a:custGeom>
                <a:avLst/>
                <a:gdLst>
                  <a:gd name="T0" fmla="*/ 0 w 120"/>
                  <a:gd name="T1" fmla="*/ 120 h 120"/>
                  <a:gd name="T2" fmla="*/ 0 w 120"/>
                  <a:gd name="T3" fmla="*/ 120 h 120"/>
                  <a:gd name="T4" fmla="*/ 120 w 120"/>
                  <a:gd name="T5" fmla="*/ 60 h 120"/>
                  <a:gd name="T6" fmla="*/ 0 w 120"/>
                  <a:gd name="T7" fmla="*/ 0 h 120"/>
                  <a:gd name="T8" fmla="*/ 0 w 120"/>
                  <a:gd name="T9" fmla="*/ 12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0" h="120">
                    <a:moveTo>
                      <a:pt x="0" y="120"/>
                    </a:moveTo>
                    <a:lnTo>
                      <a:pt x="0" y="120"/>
                    </a:lnTo>
                    <a:lnTo>
                      <a:pt x="120" y="60"/>
                    </a:lnTo>
                    <a:lnTo>
                      <a:pt x="0" y="0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00" name="Rectangle 118"/>
              <p:cNvSpPr>
                <a:spLocks noChangeArrowheads="1"/>
              </p:cNvSpPr>
              <p:nvPr/>
            </p:nvSpPr>
            <p:spPr bwMode="auto">
              <a:xfrm>
                <a:off x="7210425" y="660748"/>
                <a:ext cx="1880814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algn="l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r>
                  <a:rPr kumimoji="0" lang="en-US" altLang="en-US" sz="1400" b="0" i="0" u="none" strike="noStrike" cap="none" normalizeH="0" baseline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</a:rPr>
                  <a:t>Illumination system,</a:t>
                </a:r>
                <a:r>
                  <a:rPr kumimoji="0" lang="en-US" altLang="en-US" sz="1400" b="0" i="0" u="none" strike="noStrike" cap="none" normalizeH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</a:rPr>
                  <a:t> objective (oil 50</a:t>
                </a:r>
                <a:r>
                  <a:rPr lang="en-US" altLang="en-US" sz="1400" dirty="0" smtClean="0">
                    <a:solidFill>
                      <a:srgbClr val="000066"/>
                    </a:solidFill>
                  </a:rPr>
                  <a:t>× NA0.85) and optical tube (Nikon)</a:t>
                </a:r>
                <a:endParaRPr lang="en-US" altLang="en-US" sz="1800" dirty="0"/>
              </a:p>
              <a:p>
                <a:pPr marL="0" marR="0" lvl="0" indent="0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1400" b="0" i="0" u="none" strike="noStrike" cap="none" normalizeH="0" dirty="0" smtClean="0">
                    <a:ln>
                      <a:noFill/>
                    </a:ln>
                    <a:solidFill>
                      <a:srgbClr val="000066"/>
                    </a:solidFill>
                    <a:effectLst/>
                  </a:rPr>
                  <a:t> </a:t>
                </a:r>
                <a:endParaRPr kumimoji="0" lang="en-US" alt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7516" name="Freeform 134"/>
              <p:cNvSpPr>
                <a:spLocks/>
              </p:cNvSpPr>
              <p:nvPr/>
            </p:nvSpPr>
            <p:spPr bwMode="auto">
              <a:xfrm flipV="1">
                <a:off x="4083745" y="757560"/>
                <a:ext cx="3008536" cy="1723705"/>
              </a:xfrm>
              <a:custGeom>
                <a:avLst/>
                <a:gdLst>
                  <a:gd name="T0" fmla="*/ 551 w 551"/>
                  <a:gd name="T1" fmla="*/ 2680 h 2680"/>
                  <a:gd name="T2" fmla="*/ 551 w 551"/>
                  <a:gd name="T3" fmla="*/ 2680 h 2680"/>
                  <a:gd name="T4" fmla="*/ 0 w 551"/>
                  <a:gd name="T5" fmla="*/ 0 h 26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51" h="2680">
                    <a:moveTo>
                      <a:pt x="551" y="2680"/>
                    </a:moveTo>
                    <a:lnTo>
                      <a:pt x="551" y="2680"/>
                    </a:lnTo>
                    <a:lnTo>
                      <a:pt x="0" y="0"/>
                    </a:ln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517" name="Freeform 135"/>
              <p:cNvSpPr>
                <a:spLocks/>
              </p:cNvSpPr>
              <p:nvPr/>
            </p:nvSpPr>
            <p:spPr bwMode="auto">
              <a:xfrm>
                <a:off x="4052541" y="2420888"/>
                <a:ext cx="85725" cy="95250"/>
              </a:xfrm>
              <a:custGeom>
                <a:avLst/>
                <a:gdLst>
                  <a:gd name="T0" fmla="*/ 0 w 117"/>
                  <a:gd name="T1" fmla="*/ 130 h 130"/>
                  <a:gd name="T2" fmla="*/ 0 w 117"/>
                  <a:gd name="T3" fmla="*/ 130 h 130"/>
                  <a:gd name="T4" fmla="*/ 34 w 117"/>
                  <a:gd name="T5" fmla="*/ 0 h 130"/>
                  <a:gd name="T6" fmla="*/ 117 w 117"/>
                  <a:gd name="T7" fmla="*/ 106 h 130"/>
                  <a:gd name="T8" fmla="*/ 0 w 117"/>
                  <a:gd name="T9" fmla="*/ 130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7" h="130">
                    <a:moveTo>
                      <a:pt x="0" y="130"/>
                    </a:moveTo>
                    <a:lnTo>
                      <a:pt x="0" y="130"/>
                    </a:lnTo>
                    <a:lnTo>
                      <a:pt x="34" y="0"/>
                    </a:lnTo>
                    <a:lnTo>
                      <a:pt x="11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2" name="Freeform 93"/>
              <p:cNvSpPr>
                <a:spLocks/>
              </p:cNvSpPr>
              <p:nvPr/>
            </p:nvSpPr>
            <p:spPr bwMode="auto">
              <a:xfrm flipV="1">
                <a:off x="4508598" y="2673353"/>
                <a:ext cx="2448272" cy="271533"/>
              </a:xfrm>
              <a:custGeom>
                <a:avLst/>
                <a:gdLst>
                  <a:gd name="T0" fmla="*/ 0 w 2922"/>
                  <a:gd name="T1" fmla="*/ 789 h 789"/>
                  <a:gd name="T2" fmla="*/ 0 w 2922"/>
                  <a:gd name="T3" fmla="*/ 789 h 789"/>
                  <a:gd name="T4" fmla="*/ 2922 w 2922"/>
                  <a:gd name="T5" fmla="*/ 0 h 7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922" h="789">
                    <a:moveTo>
                      <a:pt x="0" y="789"/>
                    </a:moveTo>
                    <a:lnTo>
                      <a:pt x="0" y="789"/>
                    </a:lnTo>
                    <a:lnTo>
                      <a:pt x="2922" y="0"/>
                    </a:lnTo>
                  </a:path>
                </a:pathLst>
              </a:custGeom>
              <a:noFill/>
              <a:ln w="28575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3" name="Freeform 94"/>
              <p:cNvSpPr>
                <a:spLocks/>
              </p:cNvSpPr>
              <p:nvPr/>
            </p:nvSpPr>
            <p:spPr bwMode="auto">
              <a:xfrm rot="12637541">
                <a:off x="4457815" y="2592744"/>
                <a:ext cx="142049" cy="119620"/>
              </a:xfrm>
              <a:custGeom>
                <a:avLst/>
                <a:gdLst>
                  <a:gd name="T0" fmla="*/ 31 w 131"/>
                  <a:gd name="T1" fmla="*/ 116 h 116"/>
                  <a:gd name="T2" fmla="*/ 31 w 131"/>
                  <a:gd name="T3" fmla="*/ 116 h 116"/>
                  <a:gd name="T4" fmla="*/ 131 w 131"/>
                  <a:gd name="T5" fmla="*/ 26 h 116"/>
                  <a:gd name="T6" fmla="*/ 0 w 131"/>
                  <a:gd name="T7" fmla="*/ 0 h 116"/>
                  <a:gd name="T8" fmla="*/ 31 w 131"/>
                  <a:gd name="T9" fmla="*/ 116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1" h="116">
                    <a:moveTo>
                      <a:pt x="31" y="116"/>
                    </a:moveTo>
                    <a:lnTo>
                      <a:pt x="31" y="116"/>
                    </a:lnTo>
                    <a:lnTo>
                      <a:pt x="131" y="26"/>
                    </a:lnTo>
                    <a:lnTo>
                      <a:pt x="0" y="0"/>
                    </a:lnTo>
                    <a:lnTo>
                      <a:pt x="31" y="116"/>
                    </a:lnTo>
                    <a:close/>
                  </a:path>
                </a:pathLst>
              </a:custGeom>
              <a:solidFill>
                <a:srgbClr val="FF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6806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12317"/>
          <a:stretch>
            <a:fillRect/>
          </a:stretch>
        </p:blipFill>
        <p:spPr bwMode="auto">
          <a:xfrm>
            <a:off x="1403648" y="1321524"/>
            <a:ext cx="5997575" cy="554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20688"/>
            <a:ext cx="903649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</a:t>
            </a:r>
            <a:r>
              <a:rPr lang="en-GB" altLang="ja-JP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images </a:t>
            </a:r>
            <a:r>
              <a:rPr lang="en-GB" altLang="ja-JP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taken through 44-micron </a:t>
            </a:r>
            <a:r>
              <a:rPr lang="en-GB" altLang="ja-JP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emulsion layer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32255" y="60325"/>
            <a:ext cx="549541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Principle of scanning emulsion</a:t>
            </a:r>
          </a:p>
        </p:txBody>
      </p:sp>
    </p:spTree>
    <p:extLst>
      <p:ext uri="{BB962C8B-B14F-4D97-AF65-F5344CB8AC3E}">
        <p14:creationId xmlns:p14="http://schemas.microsoft.com/office/powerpoint/2010/main" val="87981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1324" y="3933056"/>
            <a:ext cx="6581775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99155" y="60325"/>
            <a:ext cx="496161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Automatic scanning system</a:t>
            </a:r>
            <a:endParaRPr lang="en-US" altLang="ja-JP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72008" y="985371"/>
            <a:ext cx="9036496" cy="172354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600"/>
              </a:spcBef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en-GB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Micro-track reconstruction </a:t>
            </a:r>
            <a:r>
              <a:rPr lang="en-GB" altLang="ja-JP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one emulsion layer by combining clusters belonging to images at different levels.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altLang="ja-JP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Micro-tacks are connected across the plastic base to form a </a:t>
            </a:r>
            <a:r>
              <a:rPr lang="en-GB" altLang="ja-JP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base-tracks</a:t>
            </a:r>
            <a:r>
              <a:rPr lang="en-GB" altLang="ja-JP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1895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uppo 1"/>
          <p:cNvGrpSpPr>
            <a:grpSpLocks/>
          </p:cNvGrpSpPr>
          <p:nvPr/>
        </p:nvGrpSpPr>
        <p:grpSpPr bwMode="auto">
          <a:xfrm>
            <a:off x="122987" y="1360199"/>
            <a:ext cx="4953069" cy="5194300"/>
            <a:chOff x="-107950" y="836712"/>
            <a:chExt cx="5476875" cy="5683250"/>
          </a:xfrm>
        </p:grpSpPr>
        <p:pic>
          <p:nvPicPr>
            <p:cNvPr id="9221" name="Picture 4" descr="r0r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07950" y="836712"/>
              <a:ext cx="5476875" cy="568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3" name="Text Box 5"/>
            <p:cNvSpPr txBox="1">
              <a:spLocks noChangeArrowheads="1"/>
            </p:cNvSpPr>
            <p:nvPr/>
          </p:nvSpPr>
          <p:spPr bwMode="auto">
            <a:xfrm>
              <a:off x="1619348" y="4652757"/>
              <a:ext cx="405494" cy="45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>
                  <a:latin typeface="Times New Roman" charset="0"/>
                  <a:ea typeface="ＭＳ Ｐゴシック" charset="0"/>
                </a:rPr>
                <a:t>H</a:t>
              </a:r>
            </a:p>
          </p:txBody>
        </p:sp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1619348" y="1772919"/>
              <a:ext cx="538903" cy="4568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l">
                <a:defRPr/>
              </a:pPr>
              <a:r>
                <a:rPr lang="en-US" sz="2400">
                  <a:solidFill>
                    <a:schemeClr val="accent2"/>
                  </a:solidFill>
                  <a:latin typeface="Times New Roman" charset="0"/>
                  <a:ea typeface="ＭＳ Ｐゴシック" charset="0"/>
                </a:rPr>
                <a:t>He</a:t>
              </a:r>
            </a:p>
          </p:txBody>
        </p:sp>
        <p:sp>
          <p:nvSpPr>
            <p:cNvPr id="2056" name="Oval 8"/>
            <p:cNvSpPr>
              <a:spLocks noChangeArrowheads="1"/>
            </p:cNvSpPr>
            <p:nvPr/>
          </p:nvSpPr>
          <p:spPr bwMode="auto">
            <a:xfrm rot="20348345">
              <a:off x="1677276" y="2205416"/>
              <a:ext cx="1130467" cy="936207"/>
            </a:xfrm>
            <a:prstGeom prst="ellips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it-IT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627" y="476672"/>
            <a:ext cx="8856663" cy="881148"/>
          </a:xfrm>
        </p:spPr>
        <p:txBody>
          <a:bodyPr/>
          <a:lstStyle/>
          <a:p>
            <a:pPr algn="l" eaLnBrk="1" hangingPunct="1">
              <a:spcBef>
                <a:spcPts val="12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Combining the information on consecutive films to get rid of the saturation effect  R0 </a:t>
            </a:r>
            <a:r>
              <a:rPr lang="en-US" sz="2400" dirty="0" err="1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vs</a:t>
            </a:r>
            <a:r>
              <a:rPr lang="en-US" sz="2400" dirty="0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 R1 and R1 </a:t>
            </a:r>
            <a:r>
              <a:rPr lang="en-US" sz="2400" dirty="0" err="1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vs</a:t>
            </a:r>
            <a:r>
              <a:rPr lang="en-US" sz="2400" dirty="0" smtClean="0">
                <a:solidFill>
                  <a:srgbClr val="002060"/>
                </a:solidFill>
                <a:ea typeface="+mj-ea"/>
                <a:cs typeface="Arial" panose="020B0604020202020204" pitchFamily="34" charset="0"/>
              </a:rPr>
              <a:t> R2 scatter plot</a:t>
            </a: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1556254" y="3063"/>
            <a:ext cx="6084888" cy="673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Results</a:t>
            </a:r>
            <a:endParaRPr lang="en-US" sz="2400" i="1" kern="0" dirty="0" smtClean="0">
              <a:solidFill>
                <a:srgbClr val="FF0000"/>
              </a:solidFill>
              <a:ea typeface="+mj-ea"/>
              <a:cs typeface="Arial" panose="020B0604020202020204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4478"/>
            <a:ext cx="4392488" cy="4678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436096" y="6577607"/>
            <a:ext cx="368402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Journal of Instrumentation 2 (2007) P06004 </a:t>
            </a:r>
          </a:p>
        </p:txBody>
      </p:sp>
      <p:cxnSp>
        <p:nvCxnSpPr>
          <p:cNvPr id="3" name="Connettore 2 2"/>
          <p:cNvCxnSpPr/>
          <p:nvPr/>
        </p:nvCxnSpPr>
        <p:spPr bwMode="auto">
          <a:xfrm>
            <a:off x="2699792" y="3307372"/>
            <a:ext cx="2880320" cy="1417772"/>
          </a:xfrm>
          <a:prstGeom prst="straightConnector1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2165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457200" y="-26988"/>
            <a:ext cx="8229600" cy="86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Charge identification</a:t>
            </a:r>
          </a:p>
        </p:txBody>
      </p:sp>
      <p:pic>
        <p:nvPicPr>
          <p:cNvPr id="10243" name="Picture 4" descr="Vol_10pl_la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0588" y="765175"/>
            <a:ext cx="4192587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5" descr="Vol_15pl_las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60800"/>
            <a:ext cx="4192588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245" name="Gruppo 1"/>
          <p:cNvGrpSpPr>
            <a:grpSpLocks/>
          </p:cNvGrpSpPr>
          <p:nvPr/>
        </p:nvGrpSpPr>
        <p:grpSpPr bwMode="auto">
          <a:xfrm>
            <a:off x="250825" y="908050"/>
            <a:ext cx="4192588" cy="2813050"/>
            <a:chOff x="467544" y="1125538"/>
            <a:chExt cx="4192588" cy="2813050"/>
          </a:xfrm>
        </p:grpSpPr>
        <p:pic>
          <p:nvPicPr>
            <p:cNvPr id="10256" name="Picture 3" descr="Vol_5pl_last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1125538"/>
              <a:ext cx="4192588" cy="281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15" name="Text Box 7"/>
            <p:cNvSpPr txBox="1">
              <a:spLocks noChangeArrowheads="1"/>
            </p:cNvSpPr>
            <p:nvPr/>
          </p:nvSpPr>
          <p:spPr bwMode="auto">
            <a:xfrm>
              <a:off x="1259707" y="3213101"/>
              <a:ext cx="1008062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200" b="1">
                  <a:solidFill>
                    <a:srgbClr val="FF0000"/>
                  </a:solidFill>
                  <a:latin typeface="Arial" charset="0"/>
                  <a:ea typeface="ＭＳ Ｐゴシック" charset="0"/>
                </a:rPr>
                <a:t>Z = 2</a:t>
              </a:r>
            </a:p>
          </p:txBody>
        </p:sp>
        <p:sp>
          <p:nvSpPr>
            <p:cNvPr id="43016" name="Text Box 8"/>
            <p:cNvSpPr txBox="1">
              <a:spLocks noChangeArrowheads="1"/>
            </p:cNvSpPr>
            <p:nvPr/>
          </p:nvSpPr>
          <p:spPr bwMode="auto">
            <a:xfrm>
              <a:off x="2267769" y="2708276"/>
              <a:ext cx="1008063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200" b="1">
                  <a:solidFill>
                    <a:srgbClr val="FF0000"/>
                  </a:solidFill>
                  <a:latin typeface="Arial" charset="0"/>
                  <a:ea typeface="ＭＳ Ｐゴシック" charset="0"/>
                </a:rPr>
                <a:t>Z = 3</a:t>
              </a:r>
            </a:p>
          </p:txBody>
        </p:sp>
        <p:sp>
          <p:nvSpPr>
            <p:cNvPr id="43017" name="Text Box 9"/>
            <p:cNvSpPr txBox="1">
              <a:spLocks noChangeArrowheads="1"/>
            </p:cNvSpPr>
            <p:nvPr/>
          </p:nvSpPr>
          <p:spPr bwMode="auto">
            <a:xfrm>
              <a:off x="2771007" y="2433638"/>
              <a:ext cx="1008062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200" b="1">
                  <a:solidFill>
                    <a:srgbClr val="FF0000"/>
                  </a:solidFill>
                  <a:latin typeface="Arial" charset="0"/>
                  <a:ea typeface="ＭＳ Ｐゴシック" charset="0"/>
                </a:rPr>
                <a:t>Z = 4</a:t>
              </a:r>
            </a:p>
          </p:txBody>
        </p:sp>
        <p:sp>
          <p:nvSpPr>
            <p:cNvPr id="43018" name="Text Box 10"/>
            <p:cNvSpPr txBox="1">
              <a:spLocks noChangeArrowheads="1"/>
            </p:cNvSpPr>
            <p:nvPr/>
          </p:nvSpPr>
          <p:spPr bwMode="auto">
            <a:xfrm>
              <a:off x="1115244" y="1412876"/>
              <a:ext cx="2376488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2 cm thick chamber</a:t>
              </a:r>
            </a:p>
          </p:txBody>
        </p:sp>
      </p:grpSp>
      <p:sp>
        <p:nvSpPr>
          <p:cNvPr id="43027" name="Text Box 19"/>
          <p:cNvSpPr txBox="1">
            <a:spLocks noChangeArrowheads="1"/>
          </p:cNvSpPr>
          <p:nvPr/>
        </p:nvSpPr>
        <p:spPr bwMode="auto">
          <a:xfrm>
            <a:off x="5292725" y="1125538"/>
            <a:ext cx="23764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4 cm thick chamber</a:t>
            </a:r>
          </a:p>
        </p:txBody>
      </p:sp>
      <p:sp>
        <p:nvSpPr>
          <p:cNvPr id="43028" name="Text Box 20"/>
          <p:cNvSpPr txBox="1">
            <a:spLocks noChangeArrowheads="1"/>
          </p:cNvSpPr>
          <p:nvPr/>
        </p:nvSpPr>
        <p:spPr bwMode="auto">
          <a:xfrm>
            <a:off x="755650" y="4149725"/>
            <a:ext cx="2376488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defRPr/>
            </a:pPr>
            <a:r>
              <a:rPr lang="en-US" sz="20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6 cm thick chamber</a:t>
            </a:r>
          </a:p>
        </p:txBody>
      </p:sp>
      <p:grpSp>
        <p:nvGrpSpPr>
          <p:cNvPr id="10248" name="Gruppo 2"/>
          <p:cNvGrpSpPr>
            <a:grpSpLocks/>
          </p:cNvGrpSpPr>
          <p:nvPr/>
        </p:nvGrpSpPr>
        <p:grpSpPr bwMode="auto">
          <a:xfrm>
            <a:off x="4772025" y="3856038"/>
            <a:ext cx="4192588" cy="2813050"/>
            <a:chOff x="4772025" y="3856038"/>
            <a:chExt cx="4192588" cy="2813050"/>
          </a:xfrm>
        </p:grpSpPr>
        <p:pic>
          <p:nvPicPr>
            <p:cNvPr id="10249" name="Picture 6" descr="Vol_20pl_last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2025" y="3856038"/>
              <a:ext cx="4192588" cy="281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022" name="Text Box 14"/>
            <p:cNvSpPr txBox="1">
              <a:spLocks noChangeArrowheads="1"/>
            </p:cNvSpPr>
            <p:nvPr/>
          </p:nvSpPr>
          <p:spPr bwMode="auto">
            <a:xfrm>
              <a:off x="7091064" y="5098579"/>
              <a:ext cx="649288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200" b="1" dirty="0">
                  <a:solidFill>
                    <a:srgbClr val="FF0000"/>
                  </a:solidFill>
                  <a:latin typeface="Arial" charset="0"/>
                  <a:ea typeface="ＭＳ Ｐゴシック" charset="0"/>
                </a:rPr>
                <a:t>Z = 4</a:t>
              </a:r>
            </a:p>
          </p:txBody>
        </p:sp>
        <p:sp>
          <p:nvSpPr>
            <p:cNvPr id="43023" name="Text Box 15"/>
            <p:cNvSpPr txBox="1">
              <a:spLocks noChangeArrowheads="1"/>
            </p:cNvSpPr>
            <p:nvPr/>
          </p:nvSpPr>
          <p:spPr bwMode="auto">
            <a:xfrm>
              <a:off x="6444580" y="5301208"/>
              <a:ext cx="647700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200" b="1" dirty="0">
                  <a:solidFill>
                    <a:srgbClr val="FF0000"/>
                  </a:solidFill>
                  <a:latin typeface="Arial" charset="0"/>
                  <a:ea typeface="ＭＳ Ｐゴシック" charset="0"/>
                </a:rPr>
                <a:t>Z = 3</a:t>
              </a:r>
            </a:p>
          </p:txBody>
        </p:sp>
        <p:sp>
          <p:nvSpPr>
            <p:cNvPr id="43024" name="Text Box 16"/>
            <p:cNvSpPr txBox="1">
              <a:spLocks noChangeArrowheads="1"/>
            </p:cNvSpPr>
            <p:nvPr/>
          </p:nvSpPr>
          <p:spPr bwMode="auto">
            <a:xfrm>
              <a:off x="5724525" y="5746750"/>
              <a:ext cx="100806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200" b="1">
                  <a:solidFill>
                    <a:srgbClr val="FF0000"/>
                  </a:solidFill>
                  <a:latin typeface="Arial" charset="0"/>
                  <a:ea typeface="ＭＳ Ｐゴシック" charset="0"/>
                </a:rPr>
                <a:t>Z = 2</a:t>
              </a:r>
            </a:p>
          </p:txBody>
        </p:sp>
        <p:sp>
          <p:nvSpPr>
            <p:cNvPr id="43025" name="Text Box 17"/>
            <p:cNvSpPr txBox="1">
              <a:spLocks noChangeArrowheads="1"/>
            </p:cNvSpPr>
            <p:nvPr/>
          </p:nvSpPr>
          <p:spPr bwMode="auto">
            <a:xfrm>
              <a:off x="7452320" y="4857750"/>
              <a:ext cx="648443" cy="2746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200" b="1" dirty="0">
                  <a:solidFill>
                    <a:srgbClr val="FF0000"/>
                  </a:solidFill>
                  <a:latin typeface="Arial" charset="0"/>
                  <a:ea typeface="ＭＳ Ｐゴシック" charset="0"/>
                </a:rPr>
                <a:t>Z = 5</a:t>
              </a:r>
            </a:p>
          </p:txBody>
        </p:sp>
        <p:sp>
          <p:nvSpPr>
            <p:cNvPr id="43026" name="Text Box 18"/>
            <p:cNvSpPr txBox="1">
              <a:spLocks noChangeArrowheads="1"/>
            </p:cNvSpPr>
            <p:nvPr/>
          </p:nvSpPr>
          <p:spPr bwMode="auto">
            <a:xfrm>
              <a:off x="7999664" y="4520153"/>
              <a:ext cx="647774" cy="2769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it-IT" sz="1200" b="1" dirty="0">
                  <a:solidFill>
                    <a:srgbClr val="FF0000"/>
                  </a:solidFill>
                  <a:latin typeface="Arial" charset="0"/>
                  <a:ea typeface="ＭＳ Ｐゴシック" charset="0"/>
                </a:rPr>
                <a:t>Z = 6</a:t>
              </a:r>
            </a:p>
          </p:txBody>
        </p:sp>
        <p:sp>
          <p:nvSpPr>
            <p:cNvPr id="43029" name="Text Box 21"/>
            <p:cNvSpPr txBox="1">
              <a:spLocks noChangeArrowheads="1"/>
            </p:cNvSpPr>
            <p:nvPr/>
          </p:nvSpPr>
          <p:spPr bwMode="auto">
            <a:xfrm>
              <a:off x="5508625" y="4076700"/>
              <a:ext cx="1511300" cy="708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l">
                <a:spcBef>
                  <a:spcPct val="50000"/>
                </a:spcBef>
                <a:defRPr/>
              </a:pPr>
              <a:r>
                <a:rPr lang="en-US" sz="2000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8 cm thick chamber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897360" y="45020"/>
            <a:ext cx="6131024" cy="79169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Charge separation</a:t>
            </a:r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4413455" y="6450788"/>
            <a:ext cx="469872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sz="18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Journal of Instrumentation 2 (2007) P06004 </a:t>
            </a:r>
          </a:p>
        </p:txBody>
      </p:sp>
      <p:pic>
        <p:nvPicPr>
          <p:cNvPr id="11268" name="Picture 7" descr="ch1_sum_ch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908050"/>
            <a:ext cx="3919537" cy="531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8" descr="ch2_sum_ch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216025"/>
            <a:ext cx="439261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5496" y="908720"/>
            <a:ext cx="8964613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Hadrontherapy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motivation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fragmentation measurement with t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 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Emulsion Cloud Chamber (ECC) 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detector</a:t>
            </a:r>
            <a:endParaRPr lang="en-GB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FIRST detector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Measurements at GSI in the FIRST set-up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Preliminary results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Conclusion</a:t>
            </a: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39752" y="83568"/>
            <a:ext cx="4001258" cy="5492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272936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7287"/>
            <a:ext cx="8229600" cy="533401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Scattering angle of emitted particles</a:t>
            </a:r>
          </a:p>
        </p:txBody>
      </p:sp>
      <p:pic>
        <p:nvPicPr>
          <p:cNvPr id="13315" name="Picture 24" descr="8a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721147"/>
            <a:ext cx="2681287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8" name="Text Box 8"/>
          <p:cNvSpPr txBox="1">
            <a:spLocks noChangeArrowheads="1"/>
          </p:cNvSpPr>
          <p:nvPr/>
        </p:nvSpPr>
        <p:spPr bwMode="auto">
          <a:xfrm>
            <a:off x="612775" y="1409551"/>
            <a:ext cx="152241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Hydrogen</a:t>
            </a:r>
          </a:p>
        </p:txBody>
      </p:sp>
      <p:pic>
        <p:nvPicPr>
          <p:cNvPr id="13317" name="Picture 25" descr="8b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1735435"/>
            <a:ext cx="26797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0" name="Text Box 10"/>
          <p:cNvSpPr txBox="1">
            <a:spLocks noChangeArrowheads="1"/>
          </p:cNvSpPr>
          <p:nvPr/>
        </p:nvSpPr>
        <p:spPr bwMode="auto">
          <a:xfrm>
            <a:off x="3522663" y="1409551"/>
            <a:ext cx="11461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Helium</a:t>
            </a:r>
          </a:p>
        </p:txBody>
      </p:sp>
      <p:pic>
        <p:nvPicPr>
          <p:cNvPr id="13319" name="Picture 26" descr="8c_ne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688" y="1749722"/>
            <a:ext cx="2700337" cy="311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6497638" y="1417489"/>
            <a:ext cx="117792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Lithium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06" name="Rectangle 14"/>
          <p:cNvSpPr>
            <a:spLocks noChangeArrowheads="1"/>
          </p:cNvSpPr>
          <p:nvPr/>
        </p:nvSpPr>
        <p:spPr bwMode="auto">
          <a:xfrm>
            <a:off x="5329238" y="3673475"/>
            <a:ext cx="1233487" cy="2365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</a:endParaRPr>
          </a:p>
        </p:txBody>
      </p:sp>
      <p:grpSp>
        <p:nvGrpSpPr>
          <p:cNvPr id="4" name="Gruppo 3"/>
          <p:cNvGrpSpPr/>
          <p:nvPr/>
        </p:nvGrpSpPr>
        <p:grpSpPr>
          <a:xfrm>
            <a:off x="5200705" y="1988840"/>
            <a:ext cx="3907799" cy="2327449"/>
            <a:chOff x="4715891" y="1916113"/>
            <a:chExt cx="4392613" cy="2616200"/>
          </a:xfrm>
        </p:grpSpPr>
        <p:pic>
          <p:nvPicPr>
            <p:cNvPr id="5939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715891" y="1916113"/>
              <a:ext cx="4392613" cy="2616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9423" name="Line 31"/>
            <p:cNvSpPr>
              <a:spLocks noChangeShapeType="1"/>
            </p:cNvSpPr>
            <p:nvPr/>
          </p:nvSpPr>
          <p:spPr bwMode="auto">
            <a:xfrm flipV="1">
              <a:off x="7383363" y="2492896"/>
              <a:ext cx="0" cy="23653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it-IT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9425" name="Line 33"/>
            <p:cNvSpPr>
              <a:spLocks noChangeShapeType="1"/>
            </p:cNvSpPr>
            <p:nvPr/>
          </p:nvSpPr>
          <p:spPr bwMode="auto">
            <a:xfrm>
              <a:off x="7164288" y="2615134"/>
              <a:ext cx="385762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it-IT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00013"/>
            <a:ext cx="8229600" cy="706438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Cross-section measurement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477838"/>
            <a:ext cx="8686800" cy="1655762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A volume of about 24 cm</a:t>
            </a:r>
            <a:r>
              <a:rPr lang="en-US" sz="2200" baseline="30000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3</a:t>
            </a:r>
            <a:r>
              <a:rPr lang="en-US" sz="2200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 analyzed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Average energy of the Carbon beam: 315 MeV/n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200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Counting the events with Lithium (</a:t>
            </a:r>
            <a:r>
              <a:rPr lang="en-US" sz="2200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  <a:sym typeface="Symbol" charset="0"/>
              </a:rPr>
              <a:t>z = 3),  Beryllium </a:t>
            </a:r>
            <a:r>
              <a:rPr lang="en-US" sz="2200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(</a:t>
            </a:r>
            <a:r>
              <a:rPr lang="en-US" sz="2200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  <a:sym typeface="Symbol" charset="0"/>
              </a:rPr>
              <a:t>z = 2) and Boron </a:t>
            </a:r>
            <a:r>
              <a:rPr lang="en-US" sz="2200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(</a:t>
            </a:r>
            <a:r>
              <a:rPr lang="en-US" sz="2200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  <a:sym typeface="Symbol" charset="0"/>
              </a:rPr>
              <a:t>z = 1)  as the </a:t>
            </a:r>
            <a:r>
              <a:rPr lang="en-US" sz="2200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heaviest particle in the final state</a:t>
            </a:r>
            <a:r>
              <a:rPr lang="en-US" sz="2200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  <a:sym typeface="Symbol" charset="0"/>
              </a:rPr>
              <a:t> </a:t>
            </a:r>
          </a:p>
        </p:txBody>
      </p:sp>
      <p:pic>
        <p:nvPicPr>
          <p:cNvPr id="59400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336" y="4149080"/>
            <a:ext cx="4069664" cy="2304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9404" name="Rectangle 12"/>
          <p:cNvSpPr>
            <a:spLocks noChangeArrowheads="1"/>
          </p:cNvSpPr>
          <p:nvPr/>
        </p:nvSpPr>
        <p:spPr bwMode="auto">
          <a:xfrm>
            <a:off x="827088" y="6165850"/>
            <a:ext cx="1152525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</a:endParaRPr>
          </a:p>
        </p:txBody>
      </p:sp>
      <p:sp>
        <p:nvSpPr>
          <p:cNvPr id="59405" name="Rectangle 13"/>
          <p:cNvSpPr>
            <a:spLocks noChangeArrowheads="1"/>
          </p:cNvSpPr>
          <p:nvPr/>
        </p:nvSpPr>
        <p:spPr bwMode="auto">
          <a:xfrm>
            <a:off x="5254625" y="6107113"/>
            <a:ext cx="1433513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it-IT">
              <a:latin typeface="Times New Roman" charset="0"/>
              <a:ea typeface="ＭＳ Ｐゴシック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5148064" y="4293096"/>
            <a:ext cx="3816424" cy="2249286"/>
            <a:chOff x="4932238" y="4365104"/>
            <a:chExt cx="4032250" cy="2376487"/>
          </a:xfrm>
        </p:grpSpPr>
        <p:pic>
          <p:nvPicPr>
            <p:cNvPr id="59401" name="Picture 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32238" y="4365104"/>
              <a:ext cx="4032250" cy="23764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59408" name="Line 16"/>
            <p:cNvSpPr>
              <a:spLocks noChangeShapeType="1"/>
            </p:cNvSpPr>
            <p:nvPr/>
          </p:nvSpPr>
          <p:spPr bwMode="auto">
            <a:xfrm>
              <a:off x="7452320" y="5544000"/>
              <a:ext cx="0" cy="2159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it-IT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9409" name="Line 17"/>
            <p:cNvSpPr>
              <a:spLocks noChangeShapeType="1"/>
            </p:cNvSpPr>
            <p:nvPr/>
          </p:nvSpPr>
          <p:spPr bwMode="auto">
            <a:xfrm>
              <a:off x="7272000" y="5652000"/>
              <a:ext cx="35877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it-IT">
                <a:latin typeface="Times New Roman" charset="0"/>
                <a:ea typeface="ＭＳ Ｐゴシック" charset="0"/>
              </a:endParaRPr>
            </a:p>
          </p:txBody>
        </p:sp>
      </p:grpSp>
      <p:grpSp>
        <p:nvGrpSpPr>
          <p:cNvPr id="6" name="Gruppo 5"/>
          <p:cNvGrpSpPr/>
          <p:nvPr/>
        </p:nvGrpSpPr>
        <p:grpSpPr>
          <a:xfrm>
            <a:off x="2705100" y="5733256"/>
            <a:ext cx="431800" cy="182562"/>
            <a:chOff x="2705100" y="5733256"/>
            <a:chExt cx="431800" cy="182562"/>
          </a:xfrm>
        </p:grpSpPr>
        <p:sp>
          <p:nvSpPr>
            <p:cNvPr id="59411" name="Line 19"/>
            <p:cNvSpPr>
              <a:spLocks noChangeShapeType="1"/>
            </p:cNvSpPr>
            <p:nvPr/>
          </p:nvSpPr>
          <p:spPr bwMode="auto">
            <a:xfrm>
              <a:off x="2935288" y="5733256"/>
              <a:ext cx="0" cy="18256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it-IT"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9426" name="Line 34"/>
            <p:cNvSpPr>
              <a:spLocks noChangeShapeType="1"/>
            </p:cNvSpPr>
            <p:nvPr/>
          </p:nvSpPr>
          <p:spPr bwMode="auto">
            <a:xfrm>
              <a:off x="2705100" y="5838031"/>
              <a:ext cx="43180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anchor="ctr"/>
            <a:lstStyle/>
            <a:p>
              <a:pPr>
                <a:defRPr/>
              </a:pPr>
              <a:endParaRPr lang="it-IT"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59428" name="Text Box 36"/>
          <p:cNvSpPr txBox="1">
            <a:spLocks noChangeArrowheads="1"/>
          </p:cNvSpPr>
          <p:nvPr/>
        </p:nvSpPr>
        <p:spPr bwMode="auto">
          <a:xfrm>
            <a:off x="3432107" y="6550223"/>
            <a:ext cx="36450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Black points: Phys.Rev.C75 (2007) 054606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asellaDiTesto 1"/>
              <p:cNvSpPr txBox="1"/>
              <p:nvPr/>
            </p:nvSpPr>
            <p:spPr>
              <a:xfrm>
                <a:off x="35496" y="2276872"/>
                <a:ext cx="4747418" cy="1338828"/>
              </a:xfrm>
              <a:prstGeom prst="rect">
                <a:avLst/>
              </a:prstGeom>
              <a:noFill/>
              <a:ln w="38100">
                <a:solidFill>
                  <a:srgbClr val="F12F0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it-IT" sz="1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(∆</m:t>
                      </m:r>
                      <m:r>
                        <a:rPr lang="it-IT" sz="1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it-IT" sz="18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=1)=</m:t>
                      </m:r>
                      <m:d>
                        <m:dPr>
                          <m:ctrlPr>
                            <a:rPr lang="it-IT" sz="1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2510</m:t>
                          </m:r>
                          <m:r>
                            <a:rPr lang="it-IT" sz="1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±140</m:t>
                          </m:r>
                          <m:r>
                            <a:rPr lang="it-IT" sz="1800" b="0" i="1" baseline="-2500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𝑠𝑡𝑎𝑡</m:t>
                          </m:r>
                          <m:r>
                            <a:rPr lang="it-IT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it-IT" sz="1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25</m:t>
                          </m:r>
                          <m:r>
                            <a:rPr lang="it-IT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it-IT" sz="1800" i="1" baseline="-2500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𝑠</m:t>
                          </m:r>
                          <m:r>
                            <a:rPr lang="it-IT" sz="1800" b="0" i="1" baseline="-25000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𝑦𝑠</m:t>
                          </m:r>
                        </m:e>
                      </m:d>
                      <m:r>
                        <m:rPr>
                          <m:sty m:val="p"/>
                        </m:rPr>
                        <a:rPr lang="it-IT" sz="18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mbarn</m:t>
                      </m:r>
                    </m:oMath>
                  </m:oMathPara>
                </a14:m>
                <a:endParaRPr lang="en-GB" sz="1800" dirty="0" smtClean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it-IT" sz="1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(∆</m:t>
                      </m:r>
                      <m:r>
                        <a:rPr lang="it-IT" sz="1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it-IT" sz="1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=2)=</m:t>
                      </m:r>
                      <m:d>
                        <m:dPr>
                          <m:ctrlPr>
                            <a:rPr lang="it-IT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1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</m:t>
                          </m:r>
                          <m:r>
                            <a:rPr lang="it-IT" sz="18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17</m:t>
                          </m:r>
                          <m:r>
                            <a:rPr lang="it-IT" sz="1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it-IT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it-IT" sz="1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9</m:t>
                          </m:r>
                          <m:r>
                            <a:rPr lang="it-IT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it-IT" sz="1800" i="1" baseline="-2500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𝑠𝑡𝑎𝑡</m:t>
                          </m:r>
                          <m:r>
                            <a:rPr lang="it-IT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it-IT" sz="1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12</m:t>
                          </m:r>
                          <m:r>
                            <a:rPr lang="it-IT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0</m:t>
                          </m:r>
                          <m:r>
                            <a:rPr lang="it-IT" sz="1800" i="1" baseline="-2500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𝑠𝑦𝑠</m:t>
                          </m:r>
                        </m:e>
                      </m:d>
                      <m:r>
                        <m:rPr>
                          <m:sty m:val="p"/>
                        </m:rPr>
                        <a:rPr lang="it-IT" sz="1800">
                          <a:solidFill>
                            <a:srgbClr val="002060"/>
                          </a:solidFill>
                          <a:latin typeface="Cambria Math"/>
                        </a:rPr>
                        <m:t>mbarn</m:t>
                      </m:r>
                    </m:oMath>
                  </m:oMathPara>
                </a14:m>
                <a:endParaRPr lang="en-GB" sz="1800" dirty="0">
                  <a:solidFill>
                    <a:srgbClr val="002060"/>
                  </a:solidFill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it-IT" sz="1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(∆</m:t>
                      </m:r>
                      <m:r>
                        <a:rPr lang="it-IT" sz="1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𝑧</m:t>
                      </m:r>
                      <m:r>
                        <a:rPr lang="it-IT" sz="1800" i="1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=3)=</m:t>
                      </m:r>
                      <m:d>
                        <m:dPr>
                          <m:ctrlPr>
                            <a:rPr lang="it-IT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1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146</m:t>
                          </m:r>
                          <m:r>
                            <a:rPr lang="it-IT" sz="1800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0</m:t>
                          </m:r>
                          <m:r>
                            <a:rPr lang="it-IT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±10</m:t>
                          </m:r>
                          <m:r>
                            <a:rPr lang="it-IT" sz="1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it-IT" sz="1800" i="1" baseline="-2500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𝑠𝑡𝑎𝑡</m:t>
                          </m:r>
                          <m:r>
                            <a:rPr lang="it-IT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±</m:t>
                          </m:r>
                          <m:r>
                            <a:rPr lang="it-IT" sz="18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1</m:t>
                          </m:r>
                          <m:r>
                            <a:rPr lang="it-IT" sz="1800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50</m:t>
                          </m:r>
                          <m:r>
                            <a:rPr lang="it-IT" sz="1800" i="1" baseline="-2500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𝑠𝑦𝑠</m:t>
                          </m:r>
                        </m:e>
                      </m:d>
                      <m:r>
                        <m:rPr>
                          <m:sty m:val="p"/>
                        </m:rPr>
                        <a:rPr lang="it-IT" sz="1800">
                          <a:solidFill>
                            <a:srgbClr val="002060"/>
                          </a:solidFill>
                          <a:latin typeface="Cambria Math"/>
                        </a:rPr>
                        <m:t>mbarn</m:t>
                      </m:r>
                    </m:oMath>
                  </m:oMathPara>
                </a14:m>
                <a:endParaRPr lang="en-GB" sz="18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6" y="2276872"/>
                <a:ext cx="4747418" cy="133882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38100">
                <a:solidFill>
                  <a:srgbClr val="F12F0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179512" y="2204864"/>
            <a:ext cx="3173164" cy="3744603"/>
            <a:chOff x="179512" y="2168289"/>
            <a:chExt cx="3173164" cy="3744603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2168289"/>
              <a:ext cx="3173164" cy="37446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ttangolo 5"/>
            <p:cNvSpPr/>
            <p:nvPr/>
          </p:nvSpPr>
          <p:spPr bwMode="auto">
            <a:xfrm>
              <a:off x="672347" y="3789040"/>
              <a:ext cx="97200" cy="1584000"/>
            </a:xfrm>
            <a:prstGeom prst="rect">
              <a:avLst/>
            </a:prstGeom>
            <a:solidFill>
              <a:srgbClr val="00B050">
                <a:alpha val="58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</p:grp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86865" y="15280"/>
            <a:ext cx="5364549" cy="5334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baseline="30000" dirty="0">
                <a:solidFill>
                  <a:srgbClr val="FF0000"/>
                </a:solidFill>
                <a:cs typeface="Arial" panose="020B0604020202020204" pitchFamily="34" charset="0"/>
              </a:rPr>
              <a:t>8</a:t>
            </a:r>
            <a:r>
              <a:rPr lang="en-US" sz="28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Be production Cross Section 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7489" y="476672"/>
            <a:ext cx="8886751" cy="1368152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aseline="300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8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anose="020B0604020202020204" pitchFamily="34" charset="0"/>
              </a:rPr>
              <a:t>Be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anose="020B0604020202020204" pitchFamily="34" charset="0"/>
                <a:sym typeface="Wingdings" charset="0"/>
              </a:rPr>
              <a:t> He + He  (10</a:t>
            </a:r>
            <a:r>
              <a:rPr lang="en-US" sz="2400" baseline="300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anose="020B0604020202020204" pitchFamily="34" charset="0"/>
                <a:sym typeface="Wingdings" charset="0"/>
              </a:rPr>
              <a:t>-16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anose="020B0604020202020204" pitchFamily="34" charset="0"/>
                <a:sym typeface="Wingdings" charset="0"/>
              </a:rPr>
              <a:t> s) 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anose="020B0604020202020204" pitchFamily="34" charset="0"/>
                <a:sym typeface="Wingdings" charset="0"/>
              </a:rPr>
              <a:t>Q value 90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anose="020B0604020202020204" pitchFamily="34" charset="0"/>
                <a:sym typeface="Wingdings" charset="0"/>
              </a:rPr>
              <a:t>keV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anose="020B0604020202020204" pitchFamily="34" charset="0"/>
                <a:sym typeface="Wingdings" charset="0"/>
              </a:rPr>
              <a:t>  small opening angle</a:t>
            </a:r>
          </a:p>
          <a:p>
            <a:pPr eaLnBrk="1" hangingPunct="1"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+mn-ea"/>
                <a:cs typeface="Arial" panose="020B0604020202020204" pitchFamily="34" charset="0"/>
                <a:sym typeface="Wingdings" charset="0"/>
              </a:rPr>
              <a:t>Opening angle between pairs of reconstructed Helium tracks</a:t>
            </a:r>
          </a:p>
        </p:txBody>
      </p:sp>
      <p:grpSp>
        <p:nvGrpSpPr>
          <p:cNvPr id="3" name="Gruppo 2"/>
          <p:cNvGrpSpPr/>
          <p:nvPr/>
        </p:nvGrpSpPr>
        <p:grpSpPr>
          <a:xfrm>
            <a:off x="3707904" y="2348880"/>
            <a:ext cx="5256336" cy="3592190"/>
            <a:chOff x="4068763" y="2969766"/>
            <a:chExt cx="5040312" cy="3232150"/>
          </a:xfrm>
        </p:grpSpPr>
        <p:pic>
          <p:nvPicPr>
            <p:cNvPr id="16388" name="Picture 17" descr="run2_part4_v9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8763" y="2969766"/>
              <a:ext cx="5040312" cy="323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4290" name="Text Box 18"/>
            <p:cNvSpPr txBox="1">
              <a:spLocks noChangeArrowheads="1"/>
            </p:cNvSpPr>
            <p:nvPr/>
          </p:nvSpPr>
          <p:spPr bwMode="auto">
            <a:xfrm>
              <a:off x="6907213" y="3213100"/>
              <a:ext cx="1844675" cy="523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800" i="1" dirty="0"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One event</a:t>
              </a:r>
            </a:p>
          </p:txBody>
        </p:sp>
        <p:sp>
          <p:nvSpPr>
            <p:cNvPr id="54297" name="Text Box 25"/>
            <p:cNvSpPr txBox="1">
              <a:spLocks noChangeArrowheads="1"/>
            </p:cNvSpPr>
            <p:nvPr/>
          </p:nvSpPr>
          <p:spPr bwMode="auto">
            <a:xfrm>
              <a:off x="5002213" y="4159250"/>
              <a:ext cx="423862" cy="492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2600"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C</a:t>
              </a:r>
            </a:p>
          </p:txBody>
        </p:sp>
        <p:sp>
          <p:nvSpPr>
            <p:cNvPr id="54298" name="Text Box 26"/>
            <p:cNvSpPr txBox="1">
              <a:spLocks noChangeArrowheads="1"/>
            </p:cNvSpPr>
            <p:nvPr/>
          </p:nvSpPr>
          <p:spPr bwMode="auto">
            <a:xfrm>
              <a:off x="5983288" y="4005263"/>
              <a:ext cx="371475" cy="492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2600"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54299" name="Text Box 27"/>
            <p:cNvSpPr txBox="1">
              <a:spLocks noChangeArrowheads="1"/>
            </p:cNvSpPr>
            <p:nvPr/>
          </p:nvSpPr>
          <p:spPr bwMode="auto">
            <a:xfrm>
              <a:off x="7019925" y="5172075"/>
              <a:ext cx="371475" cy="492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2600"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p</a:t>
              </a:r>
            </a:p>
          </p:txBody>
        </p:sp>
        <p:sp>
          <p:nvSpPr>
            <p:cNvPr id="54300" name="Text Box 28"/>
            <p:cNvSpPr txBox="1">
              <a:spLocks noChangeArrowheads="1"/>
            </p:cNvSpPr>
            <p:nvPr/>
          </p:nvSpPr>
          <p:spPr bwMode="auto">
            <a:xfrm>
              <a:off x="7897813" y="4121894"/>
              <a:ext cx="609600" cy="492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2600" dirty="0"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He</a:t>
              </a:r>
            </a:p>
          </p:txBody>
        </p:sp>
        <p:sp>
          <p:nvSpPr>
            <p:cNvPr id="54301" name="Text Box 29"/>
            <p:cNvSpPr txBox="1">
              <a:spLocks noChangeArrowheads="1"/>
            </p:cNvSpPr>
            <p:nvPr/>
          </p:nvSpPr>
          <p:spPr bwMode="auto">
            <a:xfrm>
              <a:off x="7995667" y="4637881"/>
              <a:ext cx="609600" cy="492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it-IT" sz="2600" dirty="0">
                  <a:latin typeface="Arial" panose="020B0604020202020204" pitchFamily="34" charset="0"/>
                  <a:ea typeface="ＭＳ Ｐゴシック" charset="0"/>
                  <a:cs typeface="Arial" panose="020B0604020202020204" pitchFamily="34" charset="0"/>
                </a:rPr>
                <a:t>He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CasellaDiTesto 26"/>
              <p:cNvSpPr txBox="1"/>
              <p:nvPr/>
            </p:nvSpPr>
            <p:spPr>
              <a:xfrm>
                <a:off x="2198291" y="6237312"/>
                <a:ext cx="4747418" cy="553998"/>
              </a:xfrm>
              <a:prstGeom prst="rect">
                <a:avLst/>
              </a:prstGeom>
              <a:noFill/>
              <a:ln w="38100">
                <a:solidFill>
                  <a:srgbClr val="F12F0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𝜎</m:t>
                      </m:r>
                      <m:r>
                        <a:rPr lang="it-IT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it-IT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𝐶</m:t>
                      </m:r>
                      <m:r>
                        <a:rPr lang="it-IT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→8</m:t>
                      </m:r>
                      <m:r>
                        <a:rPr lang="it-IT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𝐵𝑒</m:t>
                      </m:r>
                      <m:r>
                        <a:rPr lang="it-IT" sz="2000" b="0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)=</m:t>
                      </m:r>
                      <m:d>
                        <m:dPr>
                          <m:ctrlPr>
                            <a:rPr lang="it-IT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it-IT" sz="20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190</m:t>
                          </m:r>
                          <m:r>
                            <a:rPr lang="it-IT" sz="2000" b="0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±40</m:t>
                          </m:r>
                        </m:e>
                      </m:d>
                      <m:r>
                        <m:rPr>
                          <m:sty m:val="p"/>
                        </m:rPr>
                        <a:rPr lang="it-IT" sz="2000" b="0" i="0" smtClean="0">
                          <a:solidFill>
                            <a:srgbClr val="002060"/>
                          </a:solidFill>
                          <a:latin typeface="Cambria Math"/>
                        </a:rPr>
                        <m:t>mbarn</m:t>
                      </m:r>
                    </m:oMath>
                  </m:oMathPara>
                </a14:m>
                <a:endParaRPr lang="en-GB" sz="2000" dirty="0" smtClean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7" name="CasellaDiTesto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291" y="6237312"/>
                <a:ext cx="4747418" cy="55399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38100">
                <a:solidFill>
                  <a:srgbClr val="F12F0F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ttangolo 4"/>
          <p:cNvSpPr/>
          <p:nvPr/>
        </p:nvSpPr>
        <p:spPr>
          <a:xfrm>
            <a:off x="683568" y="4921278"/>
            <a:ext cx="22060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charset="0"/>
              </a:rPr>
              <a:t>Peak at 20</a:t>
            </a:r>
            <a:r>
              <a:rPr lang="en-US" sz="2000" dirty="0" smtClean="0">
                <a:solidFill>
                  <a:srgbClr val="00B050"/>
                </a:solidFill>
                <a:cs typeface="Arial" panose="020B0604020202020204" pitchFamily="34" charset="0"/>
                <a:sym typeface="Wingdings" charset="0"/>
              </a:rPr>
              <a:t>≈</a:t>
            </a:r>
            <a:r>
              <a:rPr lang="en-US" sz="2000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charset="0"/>
              </a:rPr>
              <a:t>mrad</a:t>
            </a:r>
            <a:endParaRPr lang="en-GB" sz="2000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5496" y="908720"/>
            <a:ext cx="8964613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Hadrontherapy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motivation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fragmentation measurement with t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 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Emulsion Cloud Chamber (ECC) 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detector</a:t>
            </a:r>
            <a:endParaRPr lang="en-GB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FIRST detector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Measurements at GSI in the FIRST set-up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Preliminary results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Conclusion</a:t>
            </a: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39752" y="83568"/>
            <a:ext cx="4001258" cy="5492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298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837462" y="31887"/>
            <a:ext cx="33393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FIRST  experiment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36513" y="548680"/>
            <a:ext cx="9143999" cy="62889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indent="-342900" algn="l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FIRST: </a:t>
            </a:r>
            <a:r>
              <a:rPr lang="en-US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Fragmentation of Ions </a:t>
            </a:r>
            <a:r>
              <a:rPr lang="en-US" sz="2400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Relevants</a:t>
            </a:r>
            <a:r>
              <a:rPr lang="en-US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for Space and </a:t>
            </a:r>
            <a:r>
              <a:rPr lang="en-GB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Therapy</a:t>
            </a:r>
          </a:p>
          <a:p>
            <a:pPr marL="180000" indent="-342900" algn="l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400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Aim</a:t>
            </a:r>
            <a:r>
              <a:rPr lang="it-IT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: </a:t>
            </a:r>
          </a:p>
          <a:p>
            <a:pPr marL="637200" lvl="1" indent="-342900" algn="l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Production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yelds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Z=0, 1, 2 ,3 ,4 ,5 fragments</a:t>
            </a:r>
          </a:p>
          <a:p>
            <a:pPr marL="637200" lvl="1" indent="-342900" algn="l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Measurement of cross section </a:t>
            </a:r>
            <a:r>
              <a:rPr lang="en-US" sz="2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wrt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angle and energy, with large angular acceptance</a:t>
            </a:r>
            <a:endParaRPr lang="it-IT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000" indent="-342900" algn="l">
              <a:spcBef>
                <a:spcPts val="4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it-IT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 </a:t>
            </a:r>
            <a:r>
              <a:rPr lang="it-IT" sz="2400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collaboration</a:t>
            </a:r>
            <a:r>
              <a:rPr lang="it-IT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it-IT" sz="2400" dirty="0" err="1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among</a:t>
            </a:r>
            <a:r>
              <a:rPr lang="it-IT" sz="2400" dirty="0" smtClean="0">
                <a:solidFill>
                  <a:srgbClr val="002060"/>
                </a:solidFill>
                <a:latin typeface="+mn-lt"/>
                <a:cs typeface="Arial" panose="020B0604020202020204" pitchFamily="34" charset="0"/>
              </a:rPr>
              <a:t>:</a:t>
            </a:r>
          </a:p>
          <a:p>
            <a:pPr marL="180000" lvl="1" algn="l">
              <a:spcBef>
                <a:spcPts val="400"/>
              </a:spcBef>
              <a:spcAft>
                <a:spcPts val="400"/>
              </a:spcAft>
            </a:pPr>
            <a:r>
              <a:rPr lang="en-GB" sz="2400" b="1" dirty="0">
                <a:solidFill>
                  <a:srgbClr val="002060"/>
                </a:solidFill>
                <a:latin typeface="+mn-lt"/>
              </a:rPr>
              <a:t>INFN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: </a:t>
            </a: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Cagliari, LNF, LNS, Milano, Napoli, Roma3,Torino;</a:t>
            </a:r>
          </a:p>
          <a:p>
            <a:pPr marL="180000" lvl="1" algn="l">
              <a:spcBef>
                <a:spcPts val="400"/>
              </a:spcBef>
              <a:spcAft>
                <a:spcPts val="400"/>
              </a:spcAft>
            </a:pP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DSM/IRFU/</a:t>
            </a:r>
            <a:r>
              <a:rPr lang="en-GB" sz="2400" b="1" dirty="0" err="1" smtClean="0">
                <a:solidFill>
                  <a:srgbClr val="002060"/>
                </a:solidFill>
                <a:latin typeface="+mn-lt"/>
              </a:rPr>
              <a:t>SPhN</a:t>
            </a: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CEA </a:t>
            </a:r>
            <a:r>
              <a:rPr lang="en-GB" sz="2400" dirty="0" err="1">
                <a:solidFill>
                  <a:srgbClr val="002060"/>
                </a:solidFill>
                <a:latin typeface="+mn-lt"/>
              </a:rPr>
              <a:t>Saclay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, IN2P3 Caen, Strasbourg, </a:t>
            </a: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Lyon;</a:t>
            </a:r>
            <a:endParaRPr lang="en-GB" sz="2400" dirty="0">
              <a:solidFill>
                <a:srgbClr val="002060"/>
              </a:solidFill>
              <a:latin typeface="+mn-lt"/>
            </a:endParaRPr>
          </a:p>
          <a:p>
            <a:pPr marL="180000" lvl="1" algn="l">
              <a:spcBef>
                <a:spcPts val="400"/>
              </a:spcBef>
              <a:spcAft>
                <a:spcPts val="400"/>
              </a:spcAft>
            </a:pP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GSI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: </a:t>
            </a:r>
            <a:endParaRPr lang="en-GB" sz="2400" dirty="0" smtClean="0">
              <a:solidFill>
                <a:srgbClr val="002060"/>
              </a:solidFill>
              <a:latin typeface="+mn-lt"/>
            </a:endParaRPr>
          </a:p>
          <a:p>
            <a:pPr marL="637200" lvl="3" indent="-342900" algn="l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2400" dirty="0" err="1" smtClean="0">
                <a:solidFill>
                  <a:srgbClr val="002060"/>
                </a:solidFill>
                <a:latin typeface="+mn-lt"/>
              </a:rPr>
              <a:t>Therapeutical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beam of </a:t>
            </a:r>
            <a:r>
              <a:rPr lang="en-US" sz="2400" baseline="30000" dirty="0">
                <a:solidFill>
                  <a:srgbClr val="002060"/>
                </a:solidFill>
                <a:latin typeface="+mn-lt"/>
              </a:rPr>
              <a:t>12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C @ 200-400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MeV/n available</a:t>
            </a:r>
          </a:p>
          <a:p>
            <a:pPr marL="637200" lvl="3" indent="-342900" algn="l">
              <a:spcBef>
                <a:spcPts val="400"/>
              </a:spcBef>
              <a:spcAft>
                <a:spcPts val="4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rgbClr val="002060"/>
                </a:solidFill>
                <a:latin typeface="+mn-lt"/>
              </a:rPr>
              <a:t>Existing setup designed for higher E and Z fragments: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Dipole magnet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, Large Volume TPC, TOF Wall, low angle Neutron detector.</a:t>
            </a:r>
            <a:endParaRPr lang="en-GB" sz="2400" dirty="0" smtClean="0">
              <a:solidFill>
                <a:srgbClr val="002060"/>
              </a:solidFill>
              <a:latin typeface="+mn-lt"/>
            </a:endParaRPr>
          </a:p>
          <a:p>
            <a:pPr marL="180000" lvl="1" algn="l">
              <a:spcBef>
                <a:spcPts val="400"/>
              </a:spcBef>
              <a:spcAft>
                <a:spcPts val="400"/>
              </a:spcAft>
            </a:pPr>
            <a:r>
              <a:rPr lang="en-GB" sz="2400" b="1" dirty="0" smtClean="0">
                <a:solidFill>
                  <a:srgbClr val="002060"/>
                </a:solidFill>
                <a:latin typeface="+mn-lt"/>
              </a:rPr>
              <a:t>ESA, CERN</a:t>
            </a:r>
            <a:endParaRPr lang="en-US" sz="2400" dirty="0" smtClean="0">
              <a:solidFill>
                <a:srgbClr val="002060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0923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9143999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 we </a:t>
            </a:r>
            <a:r>
              <a:rPr lang="en-GB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 from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MC (FLUKA)?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Z&gt;2 produced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fragments approximately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the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same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velocity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</a:t>
            </a:r>
            <a:r>
              <a:rPr lang="en-US" sz="2400" baseline="30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projectiles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are collimated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forward </a:t>
            </a:r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direction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protons are the most abundant fragments with a wide angular distribution and a </a:t>
            </a:r>
            <a:r>
              <a:rPr lang="it-IT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</a:t>
            </a:r>
            <a:r>
              <a:rPr lang="it-IT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spectrum</a:t>
            </a:r>
            <a:r>
              <a:rPr lang="it-IT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 to 1 </a:t>
            </a:r>
            <a:r>
              <a:rPr lang="it-IT" sz="24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it-IT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/n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Z=2 fragment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emitted within 20°of 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angular </a:t>
            </a:r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aperture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1627"/>
            <a:ext cx="4650145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116" y="3708108"/>
            <a:ext cx="4313883" cy="267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Rettangolo 5"/>
          <p:cNvSpPr/>
          <p:nvPr/>
        </p:nvSpPr>
        <p:spPr>
          <a:xfrm>
            <a:off x="500688" y="6342555"/>
            <a:ext cx="37112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Kinetic energy (MeV/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nucl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i="1" dirty="0"/>
          </a:p>
        </p:txBody>
      </p:sp>
      <p:sp>
        <p:nvSpPr>
          <p:cNvPr id="9" name="Rettangolo 8"/>
          <p:cNvSpPr/>
          <p:nvPr/>
        </p:nvSpPr>
        <p:spPr>
          <a:xfrm>
            <a:off x="5569009" y="6351711"/>
            <a:ext cx="30796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Emission angle (</a:t>
            </a:r>
            <a:r>
              <a:rPr lang="en-US" sz="2400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deg</a:t>
            </a:r>
            <a:r>
              <a:rPr lang="en-US" sz="24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GB" sz="2400" i="1" dirty="0"/>
          </a:p>
        </p:txBody>
      </p:sp>
    </p:spTree>
    <p:extLst>
      <p:ext uri="{BB962C8B-B14F-4D97-AF65-F5344CB8AC3E}">
        <p14:creationId xmlns:p14="http://schemas.microsoft.com/office/powerpoint/2010/main" val="250523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Connettore 1 83"/>
          <p:cNvCxnSpPr/>
          <p:nvPr/>
        </p:nvCxnSpPr>
        <p:spPr bwMode="auto">
          <a:xfrm flipH="1">
            <a:off x="6884315" y="4077072"/>
            <a:ext cx="2" cy="1292881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Rettangolo 1"/>
          <p:cNvSpPr/>
          <p:nvPr/>
        </p:nvSpPr>
        <p:spPr>
          <a:xfrm>
            <a:off x="3267069" y="31887"/>
            <a:ext cx="24801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FIRST  set up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-64850" y="404664"/>
            <a:ext cx="9143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The measurements were performed at the GSI facilities, where a t</a:t>
            </a:r>
            <a:r>
              <a:rPr lang="en-US" sz="2400" dirty="0" err="1" smtClean="0">
                <a:solidFill>
                  <a:srgbClr val="002060"/>
                </a:solidFill>
                <a:latin typeface="+mn-lt"/>
              </a:rPr>
              <a:t>herapeutical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beam of </a:t>
            </a:r>
            <a:r>
              <a:rPr lang="en-US" sz="2400" baseline="30000" dirty="0">
                <a:solidFill>
                  <a:srgbClr val="002060"/>
                </a:solidFill>
                <a:latin typeface="+mn-lt"/>
              </a:rPr>
              <a:t>12</a:t>
            </a:r>
            <a:r>
              <a:rPr lang="en-US" sz="2400" dirty="0">
                <a:solidFill>
                  <a:srgbClr val="002060"/>
                </a:solidFill>
                <a:latin typeface="+mn-lt"/>
              </a:rPr>
              <a:t>C @ 200-400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MeV/n is available</a:t>
            </a:r>
          </a:p>
        </p:txBody>
      </p:sp>
      <p:sp>
        <p:nvSpPr>
          <p:cNvPr id="63" name="Rettangolo 62"/>
          <p:cNvSpPr/>
          <p:nvPr/>
        </p:nvSpPr>
        <p:spPr>
          <a:xfrm>
            <a:off x="7793868" y="1361625"/>
            <a:ext cx="683200" cy="30777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</a:t>
            </a:r>
            <a:endParaRPr lang="en-GB" sz="1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ttangolo 61"/>
          <p:cNvSpPr/>
          <p:nvPr/>
        </p:nvSpPr>
        <p:spPr>
          <a:xfrm>
            <a:off x="6876256" y="5373216"/>
            <a:ext cx="1275797" cy="52322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OF FLY</a:t>
            </a:r>
          </a:p>
          <a:p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WALL</a:t>
            </a:r>
            <a:endParaRPr lang="en-GB" sz="1400" b="1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ttangolo 63"/>
          <p:cNvSpPr/>
          <p:nvPr/>
        </p:nvSpPr>
        <p:spPr>
          <a:xfrm>
            <a:off x="6084168" y="4398999"/>
            <a:ext cx="2369021" cy="7386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VETO COUNTER</a:t>
            </a:r>
          </a:p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Identifies particles coming from primary beam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6" name="Connettore 1 65"/>
          <p:cNvCxnSpPr>
            <a:stCxn id="52" idx="2"/>
          </p:cNvCxnSpPr>
          <p:nvPr/>
        </p:nvCxnSpPr>
        <p:spPr bwMode="auto">
          <a:xfrm>
            <a:off x="4489261" y="4064562"/>
            <a:ext cx="0" cy="297716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8" name="Rettangolo 67"/>
          <p:cNvSpPr/>
          <p:nvPr/>
        </p:nvSpPr>
        <p:spPr>
          <a:xfrm>
            <a:off x="1475656" y="1484736"/>
            <a:ext cx="12875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Fragments</a:t>
            </a:r>
            <a:endParaRPr lang="en-US" sz="18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11124728" y="3722347"/>
            <a:ext cx="1656184" cy="18668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9" name="Connettore 4 8"/>
          <p:cNvCxnSpPr/>
          <p:nvPr/>
        </p:nvCxnSpPr>
        <p:spPr bwMode="auto">
          <a:xfrm>
            <a:off x="10188624" y="1412776"/>
            <a:ext cx="2304256" cy="12700"/>
          </a:xfrm>
          <a:prstGeom prst="bentConnector3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" name="Gruppo 22"/>
          <p:cNvGrpSpPr/>
          <p:nvPr/>
        </p:nvGrpSpPr>
        <p:grpSpPr>
          <a:xfrm>
            <a:off x="708797" y="1566084"/>
            <a:ext cx="6246710" cy="2631527"/>
            <a:chOff x="696324" y="2813696"/>
            <a:chExt cx="6246710" cy="2631527"/>
          </a:xfrm>
        </p:grpSpPr>
        <p:sp>
          <p:nvSpPr>
            <p:cNvPr id="48" name="Rettangolo 47"/>
            <p:cNvSpPr/>
            <p:nvPr/>
          </p:nvSpPr>
          <p:spPr>
            <a:xfrm>
              <a:off x="696324" y="3573016"/>
              <a:ext cx="105670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Incident </a:t>
              </a:r>
            </a:p>
            <a:p>
              <a:pPr>
                <a:spcBef>
                  <a:spcPts val="0"/>
                </a:spcBef>
                <a:spcAft>
                  <a:spcPts val="0"/>
                </a:spcAft>
              </a:pPr>
              <a:r>
                <a:rPr lang="en-US" sz="18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Beam </a:t>
              </a:r>
              <a:endPara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Rettangolo 49"/>
            <p:cNvSpPr/>
            <p:nvPr/>
          </p:nvSpPr>
          <p:spPr bwMode="auto">
            <a:xfrm>
              <a:off x="2046490" y="3785063"/>
              <a:ext cx="261033" cy="1104567"/>
            </a:xfrm>
            <a:prstGeom prst="rect">
              <a:avLst/>
            </a:prstGeom>
            <a:solidFill>
              <a:srgbClr val="FF9933"/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1" name="Triangolo isoscele 50"/>
            <p:cNvSpPr/>
            <p:nvPr/>
          </p:nvSpPr>
          <p:spPr bwMode="auto">
            <a:xfrm rot="16200000">
              <a:off x="2959847" y="3082171"/>
              <a:ext cx="183052" cy="2467956"/>
            </a:xfrm>
            <a:prstGeom prst="triangle">
              <a:avLst>
                <a:gd name="adj" fmla="val 53429"/>
              </a:avLst>
            </a:prstGeom>
            <a:solidFill>
              <a:srgbClr val="FF0000"/>
            </a:solidFill>
            <a:ln>
              <a:solidFill>
                <a:schemeClr val="tx1"/>
              </a:solidFill>
              <a:prstDash val="sysDash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2" name="Rettangolo 51"/>
            <p:cNvSpPr/>
            <p:nvPr/>
          </p:nvSpPr>
          <p:spPr bwMode="auto">
            <a:xfrm>
              <a:off x="3810742" y="3429000"/>
              <a:ext cx="1332092" cy="1883174"/>
            </a:xfrm>
            <a:prstGeom prst="rect">
              <a:avLst/>
            </a:prstGeom>
            <a:pattFill prst="pct90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3" name="Triangolo isoscele 52"/>
            <p:cNvSpPr/>
            <p:nvPr/>
          </p:nvSpPr>
          <p:spPr bwMode="auto">
            <a:xfrm rot="16200000">
              <a:off x="2575658" y="3429523"/>
              <a:ext cx="714915" cy="1773250"/>
            </a:xfrm>
            <a:prstGeom prst="triangle">
              <a:avLst>
                <a:gd name="adj" fmla="val 53429"/>
              </a:avLst>
            </a:prstGeom>
            <a:solidFill>
              <a:srgbClr val="FF0000">
                <a:alpha val="38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4" name="Triangolo isoscele 53"/>
            <p:cNvSpPr/>
            <p:nvPr/>
          </p:nvSpPr>
          <p:spPr bwMode="auto">
            <a:xfrm rot="16200000">
              <a:off x="1900578" y="3498928"/>
              <a:ext cx="2065075" cy="1773250"/>
            </a:xfrm>
            <a:prstGeom prst="triangle">
              <a:avLst>
                <a:gd name="adj" fmla="val 53429"/>
              </a:avLst>
            </a:prstGeom>
            <a:solidFill>
              <a:srgbClr val="FF0000">
                <a:alpha val="38000"/>
              </a:srgb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5" name="Trapezio 54"/>
            <p:cNvSpPr/>
            <p:nvPr/>
          </p:nvSpPr>
          <p:spPr bwMode="auto">
            <a:xfrm rot="16200000">
              <a:off x="4958399" y="3776719"/>
              <a:ext cx="1457161" cy="1088290"/>
            </a:xfrm>
            <a:prstGeom prst="trapezoid">
              <a:avLst/>
            </a:prstGeom>
            <a:gradFill flip="none" rotWithShape="1">
              <a:gsLst>
                <a:gs pos="0">
                  <a:schemeClr val="bg2">
                    <a:lumMod val="60000"/>
                    <a:lumOff val="40000"/>
                    <a:shade val="30000"/>
                    <a:satMod val="115000"/>
                  </a:schemeClr>
                </a:gs>
                <a:gs pos="50000">
                  <a:schemeClr val="bg2">
                    <a:lumMod val="60000"/>
                    <a:lumOff val="40000"/>
                    <a:shade val="67500"/>
                    <a:satMod val="115000"/>
                  </a:schemeClr>
                </a:gs>
                <a:gs pos="100000">
                  <a:schemeClr val="bg2">
                    <a:lumMod val="60000"/>
                    <a:lumOff val="40000"/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6" name="Rettangolo 55"/>
            <p:cNvSpPr/>
            <p:nvPr/>
          </p:nvSpPr>
          <p:spPr bwMode="auto">
            <a:xfrm>
              <a:off x="6231124" y="3271520"/>
              <a:ext cx="522067" cy="2077167"/>
            </a:xfrm>
            <a:prstGeom prst="rect">
              <a:avLst/>
            </a:prstGeom>
            <a:pattFill prst="pct40">
              <a:fgClr>
                <a:schemeClr val="tx1">
                  <a:lumMod val="50000"/>
                  <a:lumOff val="50000"/>
                </a:schemeClr>
              </a:fgClr>
              <a:bgClr>
                <a:schemeClr val="bg1"/>
              </a:bgClr>
            </a:patt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57" name="Rettangolo 56"/>
            <p:cNvSpPr/>
            <p:nvPr/>
          </p:nvSpPr>
          <p:spPr bwMode="auto">
            <a:xfrm>
              <a:off x="6800652" y="3277565"/>
              <a:ext cx="142382" cy="2077167"/>
            </a:xfrm>
            <a:prstGeom prst="rect">
              <a:avLst/>
            </a:prstGeom>
            <a:solidFill>
              <a:schemeClr val="accent3">
                <a:lumMod val="85000"/>
              </a:schemeClr>
            </a:solidFill>
            <a:ln w="9525" cap="flat" cmpd="sng" algn="ctr">
              <a:solidFill>
                <a:schemeClr val="bg2">
                  <a:lumMod val="7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sp>
          <p:nvSpPr>
            <p:cNvPr id="60" name="Rettangolo 59"/>
            <p:cNvSpPr/>
            <p:nvPr/>
          </p:nvSpPr>
          <p:spPr>
            <a:xfrm>
              <a:off x="1677822" y="4793175"/>
              <a:ext cx="1088748" cy="53269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Target</a:t>
              </a:r>
              <a:endPara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67" name="Connettore 2 66"/>
            <p:cNvCxnSpPr/>
            <p:nvPr/>
          </p:nvCxnSpPr>
          <p:spPr bwMode="auto">
            <a:xfrm flipV="1">
              <a:off x="1159369" y="4289119"/>
              <a:ext cx="573936" cy="1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Connettore 1 68"/>
            <p:cNvCxnSpPr/>
            <p:nvPr/>
          </p:nvCxnSpPr>
          <p:spPr bwMode="auto">
            <a:xfrm>
              <a:off x="2687319" y="2813696"/>
              <a:ext cx="467850" cy="945177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Connettore 2 71"/>
            <p:cNvCxnSpPr/>
            <p:nvPr/>
          </p:nvCxnSpPr>
          <p:spPr bwMode="auto">
            <a:xfrm>
              <a:off x="1224674" y="4299605"/>
              <a:ext cx="3762939" cy="16967"/>
            </a:xfrm>
            <a:prstGeom prst="straightConnector1">
              <a:avLst/>
            </a:prstGeom>
            <a:noFill/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Connettore 1 69"/>
            <p:cNvCxnSpPr>
              <a:endCxn id="71" idx="0"/>
            </p:cNvCxnSpPr>
            <p:nvPr/>
          </p:nvCxnSpPr>
          <p:spPr bwMode="auto">
            <a:xfrm>
              <a:off x="3054602" y="4316840"/>
              <a:ext cx="201134" cy="272363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" name="Rettangolo 70"/>
            <p:cNvSpPr/>
            <p:nvPr/>
          </p:nvSpPr>
          <p:spPr>
            <a:xfrm>
              <a:off x="2965354" y="4589203"/>
              <a:ext cx="580764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>
                <a:spcBef>
                  <a:spcPts val="600"/>
                </a:spcBef>
                <a:spcAft>
                  <a:spcPts val="600"/>
                </a:spcAft>
              </a:pPr>
              <a:r>
                <a:rPr lang="en-US" sz="1800" dirty="0" smtClean="0">
                  <a:solidFill>
                    <a:schemeClr val="bg2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6°</a:t>
              </a:r>
              <a:endParaRPr lang="en-US" sz="1800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Arco 72"/>
            <p:cNvSpPr/>
            <p:nvPr/>
          </p:nvSpPr>
          <p:spPr bwMode="auto">
            <a:xfrm rot="1360002">
              <a:off x="2590951" y="4140086"/>
              <a:ext cx="414971" cy="335807"/>
            </a:xfrm>
            <a:prstGeom prst="arc">
              <a:avLst>
                <a:gd name="adj1" fmla="val 19429016"/>
                <a:gd name="adj2" fmla="val 21456185"/>
              </a:avLst>
            </a:prstGeom>
            <a:noFill/>
            <a:ln w="28575">
              <a:solidFill>
                <a:schemeClr val="tx1"/>
              </a:solidFill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cxnSp>
          <p:nvCxnSpPr>
            <p:cNvPr id="74" name="Connettore 1 73"/>
            <p:cNvCxnSpPr/>
            <p:nvPr/>
          </p:nvCxnSpPr>
          <p:spPr bwMode="auto">
            <a:xfrm>
              <a:off x="2687319" y="2813696"/>
              <a:ext cx="439291" cy="1367721"/>
            </a:xfrm>
            <a:prstGeom prst="lin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" name="Rettangolo 4"/>
            <p:cNvSpPr/>
            <p:nvPr/>
          </p:nvSpPr>
          <p:spPr bwMode="auto">
            <a:xfrm>
              <a:off x="2798436" y="4073095"/>
              <a:ext cx="9144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19" name="Gruppo 18"/>
            <p:cNvGrpSpPr/>
            <p:nvPr/>
          </p:nvGrpSpPr>
          <p:grpSpPr>
            <a:xfrm>
              <a:off x="797044" y="3336329"/>
              <a:ext cx="3024336" cy="845088"/>
              <a:chOff x="797044" y="3336329"/>
              <a:chExt cx="3024336" cy="845088"/>
            </a:xfrm>
          </p:grpSpPr>
          <p:cxnSp>
            <p:nvCxnSpPr>
              <p:cNvPr id="11" name="Connettore 1 10"/>
              <p:cNvCxnSpPr/>
              <p:nvPr/>
            </p:nvCxnSpPr>
            <p:spPr bwMode="auto">
              <a:xfrm flipV="1">
                <a:off x="797044" y="3359292"/>
                <a:ext cx="3024336" cy="1"/>
              </a:xfrm>
              <a:prstGeom prst="line">
                <a:avLst/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4" name="Connettore 1 43"/>
              <p:cNvCxnSpPr/>
              <p:nvPr/>
            </p:nvCxnSpPr>
            <p:spPr bwMode="auto">
              <a:xfrm flipH="1">
                <a:off x="3810742" y="3336329"/>
                <a:ext cx="9000" cy="845088"/>
              </a:xfrm>
              <a:prstGeom prst="line">
                <a:avLst/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75" name="Gruppo 74"/>
            <p:cNvGrpSpPr/>
            <p:nvPr/>
          </p:nvGrpSpPr>
          <p:grpSpPr>
            <a:xfrm rot="10800000" flipH="1">
              <a:off x="755577" y="4530295"/>
              <a:ext cx="3076575" cy="914928"/>
              <a:chOff x="797044" y="3336329"/>
              <a:chExt cx="3024336" cy="914928"/>
            </a:xfrm>
          </p:grpSpPr>
          <p:cxnSp>
            <p:nvCxnSpPr>
              <p:cNvPr id="76" name="Connettore 1 75"/>
              <p:cNvCxnSpPr/>
              <p:nvPr/>
            </p:nvCxnSpPr>
            <p:spPr bwMode="auto">
              <a:xfrm flipV="1">
                <a:off x="797044" y="3359292"/>
                <a:ext cx="3024336" cy="1"/>
              </a:xfrm>
              <a:prstGeom prst="line">
                <a:avLst/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7" name="Connettore 1 76"/>
              <p:cNvCxnSpPr/>
              <p:nvPr/>
            </p:nvCxnSpPr>
            <p:spPr bwMode="auto">
              <a:xfrm rot="10800000" flipV="1">
                <a:off x="3800334" y="3336329"/>
                <a:ext cx="19409" cy="914928"/>
              </a:xfrm>
              <a:prstGeom prst="line">
                <a:avLst/>
              </a:prstGeom>
              <a:noFill/>
              <a:ln w="571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cxnSp>
        <p:nvCxnSpPr>
          <p:cNvPr id="58" name="Connettore 2 57"/>
          <p:cNvCxnSpPr/>
          <p:nvPr/>
        </p:nvCxnSpPr>
        <p:spPr bwMode="auto">
          <a:xfrm flipV="1">
            <a:off x="3823215" y="2996952"/>
            <a:ext cx="3708356" cy="33241"/>
          </a:xfrm>
          <a:prstGeom prst="straightConnector1">
            <a:avLst/>
          </a:prstGeom>
          <a:noFill/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9" name="Rettangolo 78"/>
          <p:cNvSpPr/>
          <p:nvPr/>
        </p:nvSpPr>
        <p:spPr>
          <a:xfrm>
            <a:off x="1043765" y="4492858"/>
            <a:ext cx="1901823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KENTROS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Interaction region: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counter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Beam monitor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Vertex detector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Proton tagger</a:t>
            </a:r>
          </a:p>
        </p:txBody>
      </p:sp>
      <p:sp>
        <p:nvSpPr>
          <p:cNvPr id="80" name="Rettangolo 79"/>
          <p:cNvSpPr/>
          <p:nvPr/>
        </p:nvSpPr>
        <p:spPr>
          <a:xfrm>
            <a:off x="3299662" y="4374976"/>
            <a:ext cx="1653173" cy="738664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ALADIN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Bending magnet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(&lt;6°)</a:t>
            </a:r>
            <a:endParaRPr lang="en-US" sz="1400" dirty="0">
              <a:solidFill>
                <a:schemeClr val="bg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Rettangolo 80"/>
          <p:cNvSpPr/>
          <p:nvPr/>
        </p:nvSpPr>
        <p:spPr>
          <a:xfrm>
            <a:off x="4829696" y="5283602"/>
            <a:ext cx="1739512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1400" b="1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MUSIC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particles</a:t>
            </a:r>
          </a:p>
          <a:p>
            <a:pPr marL="180975" indent="-180975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Slope particles</a:t>
            </a:r>
          </a:p>
        </p:txBody>
      </p:sp>
      <p:cxnSp>
        <p:nvCxnSpPr>
          <p:cNvPr id="82" name="Connettore 1 81"/>
          <p:cNvCxnSpPr>
            <a:stCxn id="55" idx="1"/>
            <a:endCxn id="81" idx="0"/>
          </p:cNvCxnSpPr>
          <p:nvPr/>
        </p:nvCxnSpPr>
        <p:spPr bwMode="auto">
          <a:xfrm flipH="1">
            <a:off x="5699452" y="3665797"/>
            <a:ext cx="1" cy="161780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3" name="Connettore 1 82"/>
          <p:cNvCxnSpPr/>
          <p:nvPr/>
        </p:nvCxnSpPr>
        <p:spPr bwMode="auto">
          <a:xfrm flipH="1">
            <a:off x="6529221" y="4076402"/>
            <a:ext cx="1" cy="322597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Connettore 1 84"/>
          <p:cNvCxnSpPr/>
          <p:nvPr/>
        </p:nvCxnSpPr>
        <p:spPr bwMode="auto">
          <a:xfrm flipH="1">
            <a:off x="2792137" y="4159173"/>
            <a:ext cx="2" cy="33368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Connettore 1 85"/>
          <p:cNvCxnSpPr>
            <a:stCxn id="63" idx="1"/>
          </p:cNvCxnSpPr>
          <p:nvPr/>
        </p:nvCxnSpPr>
        <p:spPr bwMode="auto">
          <a:xfrm flipH="1" flipV="1">
            <a:off x="7380312" y="1425476"/>
            <a:ext cx="413556" cy="90038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9" name="Rettangolo 58"/>
          <p:cNvSpPr/>
          <p:nvPr/>
        </p:nvSpPr>
        <p:spPr bwMode="auto">
          <a:xfrm rot="20378688">
            <a:off x="7455662" y="1326098"/>
            <a:ext cx="233854" cy="1717317"/>
          </a:xfrm>
          <a:prstGeom prst="rect">
            <a:avLst/>
          </a:prstGeom>
          <a:pattFill prst="dkUpDiag">
            <a:fgClr>
              <a:schemeClr val="accent3">
                <a:lumMod val="85000"/>
              </a:schemeClr>
            </a:fgClr>
            <a:bgClr>
              <a:schemeClr val="bg1"/>
            </a:bgClr>
          </a:pattFill>
          <a:ln w="9525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93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5496" y="908720"/>
            <a:ext cx="8964613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Hadrontherapy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motivation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fragmentation measurement with t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 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Emulsion Cloud Chamber (ECC) 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detector</a:t>
            </a:r>
            <a:endParaRPr lang="en-GB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FIRST detector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Measurements at GSI in the FIRST set-up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Preliminary results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Conclusion</a:t>
            </a: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39752" y="83568"/>
            <a:ext cx="4001258" cy="5492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445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ttangolo 48"/>
          <p:cNvSpPr/>
          <p:nvPr/>
        </p:nvSpPr>
        <p:spPr>
          <a:xfrm>
            <a:off x="1872208" y="6396335"/>
            <a:ext cx="7236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“FIRST </a:t>
            </a:r>
            <a:r>
              <a:rPr lang="en-US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experiment: Fragmentation of Ions Relevant for </a:t>
            </a:r>
            <a:r>
              <a:rPr lang="en-US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</a:t>
            </a:r>
            <a:r>
              <a:rPr lang="en-GB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Therapy” </a:t>
            </a:r>
          </a:p>
          <a:p>
            <a:pPr algn="r"/>
            <a:r>
              <a:rPr lang="en-US" sz="12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</a:t>
            </a:r>
            <a:r>
              <a:rPr lang="en-US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Physics: Conference Series </a:t>
            </a:r>
            <a:r>
              <a:rPr lang="en-US" sz="12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420 </a:t>
            </a:r>
            <a:r>
              <a:rPr lang="en-US" sz="12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(2013) 012061 doi:10.1088/1742-6596/420/1/012061</a:t>
            </a:r>
            <a:endParaRPr lang="en-GB" sz="12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779" y="317394"/>
            <a:ext cx="62865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50" name="Segnaposto contenuto 3" descr="assy_sezione2a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988" r="-7988"/>
          <a:stretch>
            <a:fillRect/>
          </a:stretch>
        </p:blipFill>
        <p:spPr>
          <a:xfrm>
            <a:off x="4223155" y="3197714"/>
            <a:ext cx="4741333" cy="2607550"/>
          </a:xfrm>
          <a:prstGeom prst="rect">
            <a:avLst/>
          </a:prstGeom>
        </p:spPr>
      </p:pic>
      <p:cxnSp>
        <p:nvCxnSpPr>
          <p:cNvPr id="53" name="Connettore 2 52"/>
          <p:cNvCxnSpPr>
            <a:endCxn id="33" idx="2"/>
          </p:cNvCxnSpPr>
          <p:nvPr/>
        </p:nvCxnSpPr>
        <p:spPr>
          <a:xfrm flipH="1" flipV="1">
            <a:off x="2922393" y="2213298"/>
            <a:ext cx="4109076" cy="226356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2" name="Rettangolo 61"/>
          <p:cNvSpPr/>
          <p:nvPr/>
        </p:nvSpPr>
        <p:spPr bwMode="auto">
          <a:xfrm>
            <a:off x="766771" y="3100876"/>
            <a:ext cx="3528392" cy="196904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63" name="Rettangolo 62"/>
          <p:cNvSpPr/>
          <p:nvPr/>
        </p:nvSpPr>
        <p:spPr bwMode="auto">
          <a:xfrm>
            <a:off x="943959" y="2966402"/>
            <a:ext cx="1503784" cy="83212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001698" y="-27384"/>
            <a:ext cx="3140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</a:t>
            </a:r>
            <a:r>
              <a:rPr lang="en-GB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FIRST set-up</a:t>
            </a:r>
            <a:endParaRPr lang="en-GB" sz="2800" dirty="0"/>
          </a:p>
        </p:txBody>
      </p:sp>
      <p:grpSp>
        <p:nvGrpSpPr>
          <p:cNvPr id="70" name="Gruppo 69"/>
          <p:cNvGrpSpPr/>
          <p:nvPr/>
        </p:nvGrpSpPr>
        <p:grpSpPr>
          <a:xfrm>
            <a:off x="-58476" y="3567162"/>
            <a:ext cx="3598510" cy="2886174"/>
            <a:chOff x="4299141" y="2295860"/>
            <a:chExt cx="3824199" cy="3029843"/>
          </a:xfrm>
        </p:grpSpPr>
        <p:grpSp>
          <p:nvGrpSpPr>
            <p:cNvPr id="71" name="Group 64"/>
            <p:cNvGrpSpPr>
              <a:grpSpLocks/>
            </p:cNvGrpSpPr>
            <p:nvPr/>
          </p:nvGrpSpPr>
          <p:grpSpPr bwMode="auto">
            <a:xfrm flipV="1">
              <a:off x="5135683" y="2295860"/>
              <a:ext cx="2754313" cy="2090739"/>
              <a:chOff x="1248" y="-127"/>
              <a:chExt cx="1824" cy="1608"/>
            </a:xfrm>
          </p:grpSpPr>
          <p:pic>
            <p:nvPicPr>
              <p:cNvPr id="81" name="Picture 65" descr="DSCF0008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1248" y="-127"/>
                <a:ext cx="1824" cy="16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" name="Text Box 67"/>
              <p:cNvSpPr txBox="1">
                <a:spLocks noChangeArrowheads="1"/>
              </p:cNvSpPr>
              <p:nvPr/>
            </p:nvSpPr>
            <p:spPr bwMode="auto">
              <a:xfrm>
                <a:off x="1920" y="85"/>
                <a:ext cx="122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endParaRPr lang="it-IT" sz="20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</p:grpSp>
        <p:sp>
          <p:nvSpPr>
            <p:cNvPr id="72" name="Text Box 68"/>
            <p:cNvSpPr txBox="1">
              <a:spLocks noChangeArrowheads="1"/>
            </p:cNvSpPr>
            <p:nvPr/>
          </p:nvSpPr>
          <p:spPr bwMode="auto">
            <a:xfrm>
              <a:off x="4299141" y="4608300"/>
              <a:ext cx="1252975" cy="4846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2400" dirty="0" smtClean="0">
                  <a:solidFill>
                    <a:schemeClr val="tx2"/>
                  </a:solidFill>
                  <a:latin typeface="Arial"/>
                  <a:cs typeface="Arial"/>
                </a:rPr>
                <a:t> </a:t>
              </a:r>
              <a:r>
                <a:rPr lang="en-GB" sz="2400" b="1" dirty="0" smtClean="0">
                  <a:solidFill>
                    <a:schemeClr val="tx2"/>
                  </a:solidFill>
                  <a:latin typeface="Arial"/>
                  <a:cs typeface="Arial"/>
                </a:rPr>
                <a:t>ECC</a:t>
              </a:r>
              <a:endParaRPr lang="en-GB" sz="2400" b="1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  <p:sp>
          <p:nvSpPr>
            <p:cNvPr id="73" name="Text Box 69"/>
            <p:cNvSpPr txBox="1">
              <a:spLocks noChangeArrowheads="1"/>
            </p:cNvSpPr>
            <p:nvPr/>
          </p:nvSpPr>
          <p:spPr bwMode="auto">
            <a:xfrm>
              <a:off x="5299196" y="4958990"/>
              <a:ext cx="2590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endParaRPr lang="en-GB" b="1">
                <a:sym typeface="Symbol" charset="0"/>
              </a:endParaRPr>
            </a:p>
          </p:txBody>
        </p:sp>
        <p:grpSp>
          <p:nvGrpSpPr>
            <p:cNvPr id="74" name="Group 70"/>
            <p:cNvGrpSpPr>
              <a:grpSpLocks/>
            </p:cNvGrpSpPr>
            <p:nvPr/>
          </p:nvGrpSpPr>
          <p:grpSpPr bwMode="auto">
            <a:xfrm>
              <a:off x="5608740" y="3250839"/>
              <a:ext cx="2514600" cy="2057401"/>
              <a:chOff x="3313" y="2070"/>
              <a:chExt cx="1056" cy="864"/>
            </a:xfrm>
          </p:grpSpPr>
          <p:pic>
            <p:nvPicPr>
              <p:cNvPr id="75" name="Picture 71" descr="DSCF0010"/>
              <p:cNvPicPr>
                <a:picLocks noChangeAspect="1" noChangeArrowheads="1"/>
              </p:cNvPicPr>
              <p:nvPr/>
            </p:nvPicPr>
            <p:blipFill>
              <a:blip r:embed="rId5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3" y="2070"/>
                <a:ext cx="1056" cy="864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rgbClr val="006600"/>
                </a:solidFill>
                <a:miter lim="800000"/>
                <a:headEnd/>
                <a:tailEnd/>
              </a:ln>
            </p:spPr>
          </p:pic>
          <p:grpSp>
            <p:nvGrpSpPr>
              <p:cNvPr id="76" name="Group 72"/>
              <p:cNvGrpSpPr>
                <a:grpSpLocks/>
              </p:cNvGrpSpPr>
              <p:nvPr/>
            </p:nvGrpSpPr>
            <p:grpSpPr bwMode="auto">
              <a:xfrm>
                <a:off x="3345" y="2372"/>
                <a:ext cx="912" cy="528"/>
                <a:chOff x="3345" y="2372"/>
                <a:chExt cx="912" cy="528"/>
              </a:xfrm>
            </p:grpSpPr>
            <p:sp>
              <p:nvSpPr>
                <p:cNvPr id="77" name="Line 73"/>
                <p:cNvSpPr>
                  <a:spLocks noChangeShapeType="1"/>
                </p:cNvSpPr>
                <p:nvPr/>
              </p:nvSpPr>
              <p:spPr bwMode="auto">
                <a:xfrm rot="21120000">
                  <a:off x="3508" y="2881"/>
                  <a:ext cx="74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8" name="Line 74"/>
                <p:cNvSpPr>
                  <a:spLocks noChangeShapeType="1"/>
                </p:cNvSpPr>
                <p:nvPr/>
              </p:nvSpPr>
              <p:spPr bwMode="auto">
                <a:xfrm rot="21120000">
                  <a:off x="3393" y="2372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79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681" y="2679"/>
                  <a:ext cx="293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200" b="1">
                      <a:solidFill>
                        <a:srgbClr val="000000"/>
                      </a:solidFill>
                      <a:latin typeface="Helvetica" charset="0"/>
                    </a:rPr>
                    <a:t>12.5cm</a:t>
                  </a:r>
                  <a:endParaRPr lang="en-GB" sz="2400">
                    <a:solidFill>
                      <a:srgbClr val="000000"/>
                    </a:solidFill>
                    <a:latin typeface="Helvetica" charset="0"/>
                  </a:endParaRPr>
                </a:p>
              </p:txBody>
            </p:sp>
            <p:sp>
              <p:nvSpPr>
                <p:cNvPr id="80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3345" y="2516"/>
                  <a:ext cx="29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200" b="1" dirty="0" smtClean="0">
                      <a:solidFill>
                        <a:srgbClr val="000000"/>
                      </a:solidFill>
                      <a:latin typeface="Helvetica" charset="0"/>
                    </a:rPr>
                    <a:t>10.2cm</a:t>
                  </a:r>
                  <a:endParaRPr lang="en-GB" sz="2400" dirty="0">
                    <a:solidFill>
                      <a:srgbClr val="000000"/>
                    </a:solidFill>
                    <a:latin typeface="Helvetica" charset="0"/>
                  </a:endParaRPr>
                </a:p>
              </p:txBody>
            </p:sp>
          </p:grpSp>
        </p:grpSp>
      </p:grpSp>
      <p:grpSp>
        <p:nvGrpSpPr>
          <p:cNvPr id="8" name="Gruppo 7"/>
          <p:cNvGrpSpPr/>
          <p:nvPr/>
        </p:nvGrpSpPr>
        <p:grpSpPr>
          <a:xfrm>
            <a:off x="1491787" y="476672"/>
            <a:ext cx="3584269" cy="2489730"/>
            <a:chOff x="1491787" y="476672"/>
            <a:chExt cx="3584269" cy="2489730"/>
          </a:xfrm>
        </p:grpSpPr>
        <p:sp>
          <p:nvSpPr>
            <p:cNvPr id="61" name="Titolo 1"/>
            <p:cNvSpPr txBox="1">
              <a:spLocks/>
            </p:cNvSpPr>
            <p:nvPr/>
          </p:nvSpPr>
          <p:spPr>
            <a:xfrm>
              <a:off x="1491787" y="2373736"/>
              <a:ext cx="1219200" cy="592666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it-IT" sz="2800" b="1" dirty="0" smtClean="0">
                  <a:solidFill>
                    <a:srgbClr val="FF0000"/>
                  </a:solidFill>
                </a:rPr>
                <a:t>ECC</a:t>
              </a:r>
              <a:endParaRPr lang="it-IT" sz="28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4" name="Connettore 2 63"/>
            <p:cNvCxnSpPr/>
            <p:nvPr/>
          </p:nvCxnSpPr>
          <p:spPr>
            <a:xfrm flipV="1">
              <a:off x="2206931" y="2213298"/>
              <a:ext cx="432048" cy="264336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olid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Rettangolo 2"/>
            <p:cNvSpPr/>
            <p:nvPr/>
          </p:nvSpPr>
          <p:spPr bwMode="auto">
            <a:xfrm>
              <a:off x="3131840" y="476672"/>
              <a:ext cx="1944216" cy="5760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3600" b="0" i="0" u="none" strike="noStrike" cap="none" normalizeH="0" baseline="0">
                <a:ln>
                  <a:noFill/>
                </a:ln>
                <a:solidFill>
                  <a:srgbClr val="FF0066"/>
                </a:solidFill>
                <a:effectLst/>
                <a:latin typeface="Times New Roman" charset="0"/>
                <a:ea typeface="ＭＳ Ｐゴシック" charset="0"/>
              </a:endParaRPr>
            </a:p>
          </p:txBody>
        </p:sp>
        <p:grpSp>
          <p:nvGrpSpPr>
            <p:cNvPr id="6" name="Gruppo 5"/>
            <p:cNvGrpSpPr/>
            <p:nvPr/>
          </p:nvGrpSpPr>
          <p:grpSpPr>
            <a:xfrm>
              <a:off x="2710987" y="2060898"/>
              <a:ext cx="279139" cy="152400"/>
              <a:chOff x="7524328" y="2060848"/>
              <a:chExt cx="279139" cy="152400"/>
            </a:xfrm>
          </p:grpSpPr>
          <p:sp>
            <p:nvSpPr>
              <p:cNvPr id="32" name="Rettangolo 31"/>
              <p:cNvSpPr/>
              <p:nvPr/>
            </p:nvSpPr>
            <p:spPr>
              <a:xfrm>
                <a:off x="7524328" y="2060848"/>
                <a:ext cx="135467" cy="1524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3" name="Rettangolo 32"/>
              <p:cNvSpPr/>
              <p:nvPr/>
            </p:nvSpPr>
            <p:spPr>
              <a:xfrm>
                <a:off x="7668000" y="2060848"/>
                <a:ext cx="135467" cy="152400"/>
              </a:xfrm>
              <a:prstGeom prst="rect">
                <a:avLst/>
              </a:prstGeom>
              <a:solidFill>
                <a:srgbClr val="FF0000"/>
              </a:solidFill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sp>
        <p:nvSpPr>
          <p:cNvPr id="42" name="Text Box 68"/>
          <p:cNvSpPr txBox="1">
            <a:spLocks noChangeArrowheads="1"/>
          </p:cNvSpPr>
          <p:nvPr/>
        </p:nvSpPr>
        <p:spPr bwMode="auto">
          <a:xfrm>
            <a:off x="7020272" y="4057327"/>
            <a:ext cx="720080" cy="307777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Arial"/>
                <a:cs typeface="Arial"/>
              </a:rPr>
              <a:t>ECC1</a:t>
            </a:r>
            <a:endParaRPr lang="en-GB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sp>
        <p:nvSpPr>
          <p:cNvPr id="44" name="Text Box 68"/>
          <p:cNvSpPr txBox="1">
            <a:spLocks noChangeArrowheads="1"/>
          </p:cNvSpPr>
          <p:nvPr/>
        </p:nvSpPr>
        <p:spPr bwMode="auto">
          <a:xfrm>
            <a:off x="7380312" y="4365104"/>
            <a:ext cx="720080" cy="307777"/>
          </a:xfrm>
          <a:prstGeom prst="rect">
            <a:avLst/>
          </a:prstGeom>
          <a:solidFill>
            <a:schemeClr val="bg1">
              <a:alpha val="58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wrap="square">
            <a:spAutoFit/>
          </a:bodyPr>
          <a:lstStyle/>
          <a:p>
            <a:r>
              <a:rPr lang="en-GB" sz="1400" b="1" dirty="0" smtClean="0">
                <a:solidFill>
                  <a:srgbClr val="FF0000"/>
                </a:solidFill>
                <a:latin typeface="Arial"/>
                <a:cs typeface="Arial"/>
              </a:rPr>
              <a:t>ECC2</a:t>
            </a:r>
            <a:endParaRPr lang="en-GB" sz="14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9159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Figura a mano libera 122"/>
          <p:cNvSpPr/>
          <p:nvPr/>
        </p:nvSpPr>
        <p:spPr bwMode="auto">
          <a:xfrm>
            <a:off x="3033749" y="3501008"/>
            <a:ext cx="1466243" cy="1533634"/>
          </a:xfrm>
          <a:custGeom>
            <a:avLst/>
            <a:gdLst>
              <a:gd name="connsiteX0" fmla="*/ 0 w 2238232"/>
              <a:gd name="connsiteY0" fmla="*/ 0 h 1514902"/>
              <a:gd name="connsiteX1" fmla="*/ 0 w 2238232"/>
              <a:gd name="connsiteY1" fmla="*/ 0 h 1514902"/>
              <a:gd name="connsiteX2" fmla="*/ 13647 w 2238232"/>
              <a:gd name="connsiteY2" fmla="*/ 122830 h 1514902"/>
              <a:gd name="connsiteX3" fmla="*/ 300250 w 2238232"/>
              <a:gd name="connsiteY3" fmla="*/ 1514902 h 1514902"/>
              <a:gd name="connsiteX4" fmla="*/ 2238232 w 2238232"/>
              <a:gd name="connsiteY4" fmla="*/ 1514902 h 1514902"/>
              <a:gd name="connsiteX5" fmla="*/ 0 w 2238232"/>
              <a:gd name="connsiteY5" fmla="*/ 0 h 1514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8232" h="1514902">
                <a:moveTo>
                  <a:pt x="0" y="0"/>
                </a:moveTo>
                <a:lnTo>
                  <a:pt x="0" y="0"/>
                </a:lnTo>
                <a:lnTo>
                  <a:pt x="13647" y="122830"/>
                </a:lnTo>
                <a:lnTo>
                  <a:pt x="300250" y="1514902"/>
                </a:lnTo>
                <a:lnTo>
                  <a:pt x="2238232" y="1514902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31640" y="44624"/>
            <a:ext cx="6507832" cy="562074"/>
          </a:xfrm>
        </p:spPr>
        <p:txBody>
          <a:bodyPr>
            <a:norm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</a:rPr>
              <a:t>Beam</a:t>
            </a:r>
            <a:r>
              <a:rPr lang="it-IT" sz="2800" b="1" dirty="0" smtClean="0">
                <a:solidFill>
                  <a:srgbClr val="FF0000"/>
                </a:solidFill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</a:rPr>
              <a:t>exposure</a:t>
            </a:r>
            <a:r>
              <a:rPr lang="it-IT" sz="2800" b="1" dirty="0" smtClean="0">
                <a:solidFill>
                  <a:srgbClr val="FF0000"/>
                </a:solidFill>
              </a:rPr>
              <a:t> of ECC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08" y="775278"/>
            <a:ext cx="8856984" cy="1944216"/>
          </a:xfrm>
        </p:spPr>
        <p:txBody>
          <a:bodyPr>
            <a:normAutofit lnSpcReduction="10000"/>
          </a:bodyPr>
          <a:lstStyle/>
          <a:p>
            <a:r>
              <a:rPr lang="en-US" baseline="30000" dirty="0" smtClean="0">
                <a:solidFill>
                  <a:srgbClr val="002060"/>
                </a:solidFill>
                <a:latin typeface="Arial"/>
                <a:cs typeface="Arial"/>
              </a:rPr>
              <a:t>12</a:t>
            </a:r>
            <a:r>
              <a:rPr lang="en-US" dirty="0" smtClean="0">
                <a:solidFill>
                  <a:srgbClr val="002060"/>
                </a:solidFill>
                <a:latin typeface="Arial"/>
                <a:cs typeface="Arial"/>
              </a:rPr>
              <a:t>C beam with 400 MeV/n</a:t>
            </a:r>
          </a:p>
          <a:p>
            <a:r>
              <a:rPr lang="it-IT" dirty="0" smtClean="0">
                <a:solidFill>
                  <a:srgbClr val="002060"/>
                </a:solidFill>
                <a:latin typeface="Arial"/>
                <a:cs typeface="Arial"/>
              </a:rPr>
              <a:t>Carbon target (</a:t>
            </a:r>
            <a:r>
              <a:rPr lang="en-US" dirty="0" smtClean="0">
                <a:solidFill>
                  <a:srgbClr val="002060"/>
                </a:solidFill>
                <a:latin typeface="Arial"/>
                <a:cs typeface="Arial"/>
              </a:rPr>
              <a:t>8 mm thick)</a:t>
            </a:r>
          </a:p>
          <a:p>
            <a:r>
              <a:rPr lang="it-IT" dirty="0" err="1" smtClean="0">
                <a:solidFill>
                  <a:srgbClr val="002060"/>
                </a:solidFill>
                <a:cs typeface="Arial"/>
              </a:rPr>
              <a:t>Two</a:t>
            </a:r>
            <a:r>
              <a:rPr lang="it-IT" dirty="0" smtClean="0">
                <a:solidFill>
                  <a:srgbClr val="002060"/>
                </a:solidFill>
                <a:cs typeface="Arial"/>
              </a:rPr>
              <a:t> ECC </a:t>
            </a:r>
            <a:r>
              <a:rPr lang="it-IT" dirty="0" err="1" smtClean="0">
                <a:solidFill>
                  <a:srgbClr val="002060"/>
                </a:solidFill>
                <a:cs typeface="Arial"/>
              </a:rPr>
              <a:t>were</a:t>
            </a:r>
            <a:r>
              <a:rPr lang="it-IT" dirty="0" smtClean="0">
                <a:solidFill>
                  <a:srgbClr val="002060"/>
                </a:solidFill>
                <a:cs typeface="Arial"/>
              </a:rPr>
              <a:t> </a:t>
            </a:r>
            <a:r>
              <a:rPr lang="it-IT" dirty="0" err="1" smtClean="0">
                <a:solidFill>
                  <a:srgbClr val="002060"/>
                </a:solidFill>
                <a:cs typeface="Arial"/>
              </a:rPr>
              <a:t>collocated</a:t>
            </a:r>
            <a:r>
              <a:rPr lang="it-IT" dirty="0" smtClean="0">
                <a:solidFill>
                  <a:srgbClr val="002060"/>
                </a:solidFill>
                <a:cs typeface="Arial"/>
              </a:rPr>
              <a:t> inside the detector FIRST</a:t>
            </a:r>
          </a:p>
          <a:p>
            <a:r>
              <a:rPr lang="en-GB" dirty="0">
                <a:latin typeface="Arial" pitchFamily="34" charset="0"/>
                <a:cs typeface="Arial" pitchFamily="34" charset="0"/>
              </a:rPr>
              <a:t>Dedicated study on large angle track detection</a:t>
            </a:r>
            <a:endParaRPr lang="en-US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0" indent="0">
              <a:buNone/>
            </a:pPr>
            <a:endParaRPr lang="en-US" dirty="0" smtClean="0">
              <a:solidFill>
                <a:srgbClr val="002060"/>
              </a:solidFill>
              <a:latin typeface="Arial"/>
              <a:cs typeface="Arial"/>
            </a:endParaRPr>
          </a:p>
        </p:txBody>
      </p:sp>
      <p:cxnSp>
        <p:nvCxnSpPr>
          <p:cNvPr id="64" name="Connettore 1 63"/>
          <p:cNvCxnSpPr/>
          <p:nvPr/>
        </p:nvCxnSpPr>
        <p:spPr bwMode="auto">
          <a:xfrm>
            <a:off x="7188854" y="3084988"/>
            <a:ext cx="1553040" cy="155304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3" name="CasellaDiTesto 42"/>
          <p:cNvSpPr txBox="1"/>
          <p:nvPr/>
        </p:nvSpPr>
        <p:spPr>
          <a:xfrm>
            <a:off x="2901883" y="5913276"/>
            <a:ext cx="18288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2°≤  α</a:t>
            </a:r>
            <a:r>
              <a:rPr lang="en-GB" sz="18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GB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≤ 38°</a:t>
            </a:r>
          </a:p>
        </p:txBody>
      </p:sp>
      <p:sp>
        <p:nvSpPr>
          <p:cNvPr id="46" name="Rettangolo 45"/>
          <p:cNvSpPr/>
          <p:nvPr/>
        </p:nvSpPr>
        <p:spPr>
          <a:xfrm>
            <a:off x="3218978" y="5034642"/>
            <a:ext cx="1281014" cy="80202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7" name="Text Box 68"/>
          <p:cNvSpPr txBox="1">
            <a:spLocks noChangeArrowheads="1"/>
          </p:cNvSpPr>
          <p:nvPr/>
        </p:nvSpPr>
        <p:spPr bwMode="auto">
          <a:xfrm>
            <a:off x="3213934" y="5301208"/>
            <a:ext cx="1246448" cy="476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Arial"/>
                <a:cs typeface="Arial"/>
              </a:rPr>
              <a:t>ECC2</a:t>
            </a:r>
            <a:endParaRPr lang="en-GB" sz="24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48" name="Rettangolo 47"/>
          <p:cNvSpPr/>
          <p:nvPr/>
        </p:nvSpPr>
        <p:spPr>
          <a:xfrm>
            <a:off x="4448177" y="5034642"/>
            <a:ext cx="1281013" cy="802026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65000"/>
                  <a:shade val="30000"/>
                  <a:satMod val="115000"/>
                </a:schemeClr>
              </a:gs>
              <a:gs pos="50000">
                <a:schemeClr val="bg1">
                  <a:lumMod val="65000"/>
                  <a:shade val="67500"/>
                  <a:satMod val="115000"/>
                </a:schemeClr>
              </a:gs>
              <a:gs pos="100000">
                <a:schemeClr val="bg1">
                  <a:lumMod val="65000"/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Text Box 68"/>
          <p:cNvSpPr txBox="1">
            <a:spLocks noChangeArrowheads="1"/>
          </p:cNvSpPr>
          <p:nvPr/>
        </p:nvSpPr>
        <p:spPr bwMode="auto">
          <a:xfrm>
            <a:off x="4524668" y="5315870"/>
            <a:ext cx="11059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GB" sz="2400" b="1" dirty="0" smtClean="0">
                <a:solidFill>
                  <a:schemeClr val="tx2"/>
                </a:solidFill>
                <a:latin typeface="Arial"/>
                <a:cs typeface="Arial"/>
              </a:rPr>
              <a:t>ECC1</a:t>
            </a:r>
            <a:endParaRPr lang="en-GB" sz="2400" b="1" dirty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52" name="Rettangolo 51"/>
          <p:cNvSpPr/>
          <p:nvPr/>
        </p:nvSpPr>
        <p:spPr>
          <a:xfrm>
            <a:off x="977272" y="3171286"/>
            <a:ext cx="92525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000" b="1" dirty="0" err="1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beam</a:t>
            </a:r>
            <a:r>
              <a:rPr lang="it-IT" sz="2000" b="1" dirty="0">
                <a:solidFill>
                  <a:schemeClr val="bg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GB" sz="2000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3" name="Rettangolo arrotondato 52"/>
          <p:cNvSpPr/>
          <p:nvPr/>
        </p:nvSpPr>
        <p:spPr bwMode="auto">
          <a:xfrm>
            <a:off x="2743045" y="3004925"/>
            <a:ext cx="316787" cy="1021056"/>
          </a:xfrm>
          <a:prstGeom prst="roundRect">
            <a:avLst/>
          </a:prstGeom>
          <a:pattFill prst="smConfetti">
            <a:fgClr>
              <a:schemeClr val="bg1">
                <a:lumMod val="85000"/>
              </a:schemeClr>
            </a:fgClr>
            <a:bgClr>
              <a:schemeClr val="tx1">
                <a:lumMod val="65000"/>
                <a:lumOff val="35000"/>
              </a:schemeClr>
            </a:bgClr>
          </a:patt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4" name="Connettore 2 53"/>
          <p:cNvCxnSpPr/>
          <p:nvPr/>
        </p:nvCxnSpPr>
        <p:spPr bwMode="auto">
          <a:xfrm>
            <a:off x="1033006" y="3531448"/>
            <a:ext cx="1160075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Connettore 1 56"/>
          <p:cNvCxnSpPr/>
          <p:nvPr/>
        </p:nvCxnSpPr>
        <p:spPr bwMode="auto">
          <a:xfrm>
            <a:off x="921356" y="3531448"/>
            <a:ext cx="2138476" cy="0"/>
          </a:xfrm>
          <a:prstGeom prst="lin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Connettore 1 69"/>
          <p:cNvCxnSpPr/>
          <p:nvPr/>
        </p:nvCxnSpPr>
        <p:spPr bwMode="auto">
          <a:xfrm flipV="1">
            <a:off x="3065625" y="3573016"/>
            <a:ext cx="5793" cy="1516804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7" name="Connettore 1 76"/>
          <p:cNvCxnSpPr>
            <a:stCxn id="53" idx="3"/>
          </p:cNvCxnSpPr>
          <p:nvPr/>
        </p:nvCxnSpPr>
        <p:spPr bwMode="auto">
          <a:xfrm>
            <a:off x="3059832" y="3515453"/>
            <a:ext cx="161911" cy="1513747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5" name="Connettore 1 84"/>
          <p:cNvCxnSpPr/>
          <p:nvPr/>
        </p:nvCxnSpPr>
        <p:spPr bwMode="auto">
          <a:xfrm>
            <a:off x="3133331" y="3551606"/>
            <a:ext cx="2588019" cy="1477594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9" name="Connettore 2 98"/>
          <p:cNvCxnSpPr/>
          <p:nvPr/>
        </p:nvCxnSpPr>
        <p:spPr bwMode="auto">
          <a:xfrm flipH="1">
            <a:off x="2915816" y="3515453"/>
            <a:ext cx="12927" cy="1574367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2" name="Rettangolo 101"/>
          <p:cNvSpPr/>
          <p:nvPr/>
        </p:nvSpPr>
        <p:spPr>
          <a:xfrm>
            <a:off x="1809989" y="4248099"/>
            <a:ext cx="11176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4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≈ 16.5 cm</a:t>
            </a:r>
          </a:p>
        </p:txBody>
      </p:sp>
      <p:cxnSp>
        <p:nvCxnSpPr>
          <p:cNvPr id="104" name="Connettore 2 103"/>
          <p:cNvCxnSpPr/>
          <p:nvPr/>
        </p:nvCxnSpPr>
        <p:spPr bwMode="auto">
          <a:xfrm flipH="1">
            <a:off x="3059832" y="5089820"/>
            <a:ext cx="184174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dash"/>
            <a:round/>
            <a:headEnd type="arrow" w="sm" len="sm"/>
            <a:tailEnd type="arrow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9" name="Rettangolo 108"/>
          <p:cNvSpPr/>
          <p:nvPr/>
        </p:nvSpPr>
        <p:spPr>
          <a:xfrm>
            <a:off x="2132594" y="5034662"/>
            <a:ext cx="11432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 </a:t>
            </a:r>
            <a:r>
              <a:rPr lang="it-IT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≈ </a:t>
            </a:r>
            <a:r>
              <a:rPr lang="it-IT" sz="1600" kern="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 </a:t>
            </a:r>
            <a:r>
              <a:rPr lang="it-IT" sz="1600" kern="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cm</a:t>
            </a:r>
          </a:p>
        </p:txBody>
      </p:sp>
      <p:sp>
        <p:nvSpPr>
          <p:cNvPr id="111" name="Arco 110"/>
          <p:cNvSpPr/>
          <p:nvPr/>
        </p:nvSpPr>
        <p:spPr bwMode="auto">
          <a:xfrm rot="5837393">
            <a:off x="2854997" y="3435828"/>
            <a:ext cx="794006" cy="721463"/>
          </a:xfrm>
          <a:prstGeom prst="arc">
            <a:avLst>
              <a:gd name="adj1" fmla="val 18419363"/>
              <a:gd name="adj2" fmla="val 645884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14" name="Rettangolo 113"/>
          <p:cNvSpPr/>
          <p:nvPr/>
        </p:nvSpPr>
        <p:spPr>
          <a:xfrm>
            <a:off x="3275856" y="4115429"/>
            <a:ext cx="386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GB" sz="16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GB" sz="1600" b="1" baseline="-25000" dirty="0"/>
          </a:p>
        </p:txBody>
      </p:sp>
      <p:sp>
        <p:nvSpPr>
          <p:cNvPr id="45" name="CasellaDiTesto 44"/>
          <p:cNvSpPr txBox="1"/>
          <p:nvPr/>
        </p:nvSpPr>
        <p:spPr>
          <a:xfrm>
            <a:off x="4697641" y="5913276"/>
            <a:ext cx="1865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38°≤ α</a:t>
            </a:r>
            <a:r>
              <a:rPr lang="en-GB" sz="18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GB" sz="1800" b="1" baseline="-25000" dirty="0" smtClean="0"/>
              <a:t> </a:t>
            </a:r>
            <a:r>
              <a:rPr lang="en-GB" sz="1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≤ 57°</a:t>
            </a:r>
          </a:p>
        </p:txBody>
      </p:sp>
      <p:sp>
        <p:nvSpPr>
          <p:cNvPr id="13" name="Figura a mano libera 12"/>
          <p:cNvSpPr/>
          <p:nvPr/>
        </p:nvSpPr>
        <p:spPr bwMode="auto">
          <a:xfrm>
            <a:off x="3048000" y="3517900"/>
            <a:ext cx="2673350" cy="1516742"/>
          </a:xfrm>
          <a:custGeom>
            <a:avLst/>
            <a:gdLst>
              <a:gd name="connsiteX0" fmla="*/ 0 w 2673350"/>
              <a:gd name="connsiteY0" fmla="*/ 0 h 1511300"/>
              <a:gd name="connsiteX1" fmla="*/ 2673350 w 2673350"/>
              <a:gd name="connsiteY1" fmla="*/ 1511300 h 1511300"/>
              <a:gd name="connsiteX2" fmla="*/ 1390650 w 2673350"/>
              <a:gd name="connsiteY2" fmla="*/ 1511300 h 1511300"/>
              <a:gd name="connsiteX3" fmla="*/ 0 w 2673350"/>
              <a:gd name="connsiteY3" fmla="*/ 0 h 1511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3350" h="1511300">
                <a:moveTo>
                  <a:pt x="0" y="0"/>
                </a:moveTo>
                <a:lnTo>
                  <a:pt x="2673350" y="1511300"/>
                </a:lnTo>
                <a:lnTo>
                  <a:pt x="1390650" y="15113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FF0000">
                  <a:shade val="30000"/>
                  <a:satMod val="115000"/>
                </a:srgbClr>
              </a:gs>
              <a:gs pos="50000">
                <a:srgbClr val="FF0000">
                  <a:shade val="67500"/>
                  <a:satMod val="115000"/>
                </a:srgbClr>
              </a:gs>
              <a:gs pos="100000">
                <a:srgbClr val="FF000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13" name="Arco 112"/>
          <p:cNvSpPr/>
          <p:nvPr/>
        </p:nvSpPr>
        <p:spPr bwMode="auto">
          <a:xfrm rot="3633667">
            <a:off x="3428750" y="3702061"/>
            <a:ext cx="684059" cy="750544"/>
          </a:xfrm>
          <a:prstGeom prst="arc">
            <a:avLst>
              <a:gd name="adj1" fmla="val 18581981"/>
              <a:gd name="adj2" fmla="val 738853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sp>
        <p:nvSpPr>
          <p:cNvPr id="115" name="Rettangolo 114"/>
          <p:cNvSpPr/>
          <p:nvPr/>
        </p:nvSpPr>
        <p:spPr>
          <a:xfrm>
            <a:off x="3998030" y="4260376"/>
            <a:ext cx="3866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α</a:t>
            </a:r>
            <a:r>
              <a:rPr lang="en-GB" sz="1600" b="1" baseline="-25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en-GB" sz="1600" b="1" baseline="-25000" dirty="0"/>
          </a:p>
        </p:txBody>
      </p:sp>
      <p:cxnSp>
        <p:nvCxnSpPr>
          <p:cNvPr id="82" name="Connettore 1 81"/>
          <p:cNvCxnSpPr/>
          <p:nvPr/>
        </p:nvCxnSpPr>
        <p:spPr bwMode="auto">
          <a:xfrm>
            <a:off x="3057066" y="3536780"/>
            <a:ext cx="1391111" cy="1497862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0792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5496" y="908720"/>
            <a:ext cx="8964613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b="1" dirty="0" err="1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Hadrontherapy</a:t>
            </a: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motivation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fragmentation measurement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Emulsion Cloud Chamber (ECC) 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detector</a:t>
            </a:r>
            <a:endParaRPr lang="en-GB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FIRST detector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Measurements at GSI in the FIRST set-up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Preliminary results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Conclusion</a:t>
            </a: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39752" y="83568"/>
            <a:ext cx="4001258" cy="5492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298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3768" y="-27384"/>
            <a:ext cx="4176464" cy="720080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FF0000"/>
                </a:solidFill>
              </a:rPr>
              <a:t>ECC </a:t>
            </a:r>
            <a:r>
              <a:rPr lang="it-IT" sz="2800" b="1" dirty="0" err="1" smtClean="0">
                <a:solidFill>
                  <a:srgbClr val="FF0000"/>
                </a:solidFill>
              </a:rPr>
              <a:t>strucutre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107504" y="620688"/>
            <a:ext cx="651665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b="1" dirty="0" smtClean="0">
                <a:solidFill>
                  <a:srgbClr val="002060"/>
                </a:solidFill>
                <a:latin typeface="Arial"/>
                <a:cs typeface="Arial"/>
              </a:rPr>
              <a:t>ECC structure:</a:t>
            </a:r>
          </a:p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Not homogeneous structure</a:t>
            </a:r>
          </a:p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6 consecutive emulsion films</a:t>
            </a:r>
          </a:p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56 nuclear emulsion layers (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300 </a:t>
            </a: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  <a:sym typeface="Symbol" charset="0"/>
              </a:rPr>
              <a:t>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) interleaved with 56 lead plates (1 mm)</a:t>
            </a:r>
          </a:p>
        </p:txBody>
      </p:sp>
      <p:sp>
        <p:nvSpPr>
          <p:cNvPr id="67" name="CasellaDiTesto 66"/>
          <p:cNvSpPr txBox="1"/>
          <p:nvPr/>
        </p:nvSpPr>
        <p:spPr>
          <a:xfrm>
            <a:off x="5756640" y="5283808"/>
            <a:ext cx="3351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300 </a:t>
            </a:r>
            <a:r>
              <a:rPr lang="it-IT" sz="1800" dirty="0" smtClean="0">
                <a:solidFill>
                  <a:srgbClr val="002060"/>
                </a:solidFill>
                <a:latin typeface="Arial"/>
                <a:cs typeface="Arial"/>
                <a:sym typeface="Symbol" charset="0"/>
              </a:rPr>
              <a:t></a:t>
            </a:r>
            <a:r>
              <a:rPr lang="it-IT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 </a:t>
            </a:r>
            <a:r>
              <a:rPr lang="it-IT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nuclear</a:t>
            </a:r>
            <a:r>
              <a:rPr lang="it-IT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emulsion</a:t>
            </a:r>
            <a:r>
              <a:rPr lang="it-IT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3131419" y="3789993"/>
            <a:ext cx="1780537" cy="67902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rgbClr val="FFE697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ettangolo 26"/>
          <p:cNvSpPr/>
          <p:nvPr/>
        </p:nvSpPr>
        <p:spPr>
          <a:xfrm>
            <a:off x="3131419" y="3868458"/>
            <a:ext cx="1780537" cy="67902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rgbClr val="FFE697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Rettangolo 27"/>
          <p:cNvSpPr/>
          <p:nvPr/>
        </p:nvSpPr>
        <p:spPr>
          <a:xfrm>
            <a:off x="3131419" y="3946924"/>
            <a:ext cx="1780537" cy="67902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rgbClr val="FFE697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3131419" y="4025389"/>
            <a:ext cx="1780537" cy="67902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rgbClr val="FFE697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Rettangolo 29"/>
          <p:cNvSpPr/>
          <p:nvPr/>
        </p:nvSpPr>
        <p:spPr>
          <a:xfrm>
            <a:off x="3131419" y="4103854"/>
            <a:ext cx="1780537" cy="67902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rgbClr val="FFE697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ettangolo 30"/>
          <p:cNvSpPr/>
          <p:nvPr/>
        </p:nvSpPr>
        <p:spPr>
          <a:xfrm>
            <a:off x="3131419" y="4182319"/>
            <a:ext cx="1780537" cy="67902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rgbClr val="FFE697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Rettangolo 31"/>
          <p:cNvSpPr/>
          <p:nvPr/>
        </p:nvSpPr>
        <p:spPr>
          <a:xfrm>
            <a:off x="3131419" y="4250222"/>
            <a:ext cx="1780537" cy="27160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Rettangolo 32"/>
          <p:cNvSpPr/>
          <p:nvPr/>
        </p:nvSpPr>
        <p:spPr>
          <a:xfrm>
            <a:off x="3131419" y="4587412"/>
            <a:ext cx="1780537" cy="27160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4" name="Rettangolo 33"/>
          <p:cNvSpPr/>
          <p:nvPr/>
        </p:nvSpPr>
        <p:spPr>
          <a:xfrm>
            <a:off x="3131419" y="4507557"/>
            <a:ext cx="1780537" cy="67902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rgbClr val="FFE697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5" name="Rettangolo 34"/>
          <p:cNvSpPr/>
          <p:nvPr/>
        </p:nvSpPr>
        <p:spPr>
          <a:xfrm>
            <a:off x="3131419" y="4855386"/>
            <a:ext cx="1780537" cy="67902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rgbClr val="FFE697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Rettangolo 36"/>
          <p:cNvSpPr/>
          <p:nvPr/>
        </p:nvSpPr>
        <p:spPr>
          <a:xfrm>
            <a:off x="3131419" y="4923288"/>
            <a:ext cx="1780537" cy="27160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Rettangolo 37"/>
          <p:cNvSpPr/>
          <p:nvPr/>
        </p:nvSpPr>
        <p:spPr>
          <a:xfrm>
            <a:off x="3131419" y="5239305"/>
            <a:ext cx="1780537" cy="27160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Rettangolo 38"/>
          <p:cNvSpPr/>
          <p:nvPr/>
        </p:nvSpPr>
        <p:spPr>
          <a:xfrm>
            <a:off x="3131419" y="6283456"/>
            <a:ext cx="1780537" cy="271602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75000"/>
                  <a:tint val="66000"/>
                  <a:satMod val="160000"/>
                </a:schemeClr>
              </a:gs>
              <a:gs pos="50000">
                <a:schemeClr val="bg2">
                  <a:lumMod val="75000"/>
                  <a:tint val="44500"/>
                  <a:satMod val="160000"/>
                </a:schemeClr>
              </a:gs>
              <a:gs pos="100000">
                <a:schemeClr val="bg2">
                  <a:lumMod val="75000"/>
                  <a:tint val="23500"/>
                  <a:satMod val="160000"/>
                </a:schemeClr>
              </a:gs>
            </a:gsLst>
            <a:lin ang="13500000" scaled="1"/>
            <a:tileRect/>
          </a:gradFill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Rettangolo 39"/>
          <p:cNvSpPr/>
          <p:nvPr/>
        </p:nvSpPr>
        <p:spPr>
          <a:xfrm>
            <a:off x="3131419" y="6555052"/>
            <a:ext cx="1780537" cy="67902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rgbClr val="FFE697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CasellaDiTesto 43"/>
          <p:cNvSpPr txBox="1"/>
          <p:nvPr/>
        </p:nvSpPr>
        <p:spPr>
          <a:xfrm>
            <a:off x="5129011" y="3833246"/>
            <a:ext cx="3870339" cy="426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 consecutive </a:t>
            </a:r>
            <a:r>
              <a:rPr lang="it-IT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emulsions</a:t>
            </a:r>
            <a:endParaRPr lang="it-IT" sz="1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ttangolo 50"/>
          <p:cNvSpPr/>
          <p:nvPr/>
        </p:nvSpPr>
        <p:spPr>
          <a:xfrm>
            <a:off x="3131419" y="5505313"/>
            <a:ext cx="1780537" cy="67902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rgbClr val="FFE697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3" name="Rettangolo 52"/>
          <p:cNvSpPr/>
          <p:nvPr/>
        </p:nvSpPr>
        <p:spPr>
          <a:xfrm>
            <a:off x="3131419" y="6249505"/>
            <a:ext cx="1780537" cy="67902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rgbClr val="FFE697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70" name="Gruppo 69"/>
          <p:cNvGrpSpPr/>
          <p:nvPr/>
        </p:nvGrpSpPr>
        <p:grpSpPr>
          <a:xfrm>
            <a:off x="3778277" y="2806356"/>
            <a:ext cx="549112" cy="944410"/>
            <a:chOff x="2714643" y="3296580"/>
            <a:chExt cx="475552" cy="413113"/>
          </a:xfrm>
        </p:grpSpPr>
        <p:cxnSp>
          <p:nvCxnSpPr>
            <p:cNvPr id="58" name="Connettore 2 57"/>
            <p:cNvCxnSpPr/>
            <p:nvPr/>
          </p:nvCxnSpPr>
          <p:spPr>
            <a:xfrm>
              <a:off x="2714643" y="3296580"/>
              <a:ext cx="0" cy="40575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2 58"/>
            <p:cNvCxnSpPr/>
            <p:nvPr/>
          </p:nvCxnSpPr>
          <p:spPr>
            <a:xfrm>
              <a:off x="2808732" y="3296580"/>
              <a:ext cx="0" cy="40575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2 59"/>
            <p:cNvCxnSpPr/>
            <p:nvPr/>
          </p:nvCxnSpPr>
          <p:spPr>
            <a:xfrm>
              <a:off x="2902821" y="3296580"/>
              <a:ext cx="0" cy="40575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2 60"/>
            <p:cNvCxnSpPr/>
            <p:nvPr/>
          </p:nvCxnSpPr>
          <p:spPr>
            <a:xfrm>
              <a:off x="2996910" y="3296580"/>
              <a:ext cx="0" cy="40575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2 61"/>
            <p:cNvCxnSpPr/>
            <p:nvPr/>
          </p:nvCxnSpPr>
          <p:spPr>
            <a:xfrm>
              <a:off x="3090999" y="3303934"/>
              <a:ext cx="0" cy="40575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2 62"/>
            <p:cNvCxnSpPr/>
            <p:nvPr/>
          </p:nvCxnSpPr>
          <p:spPr>
            <a:xfrm>
              <a:off x="3190195" y="3296580"/>
              <a:ext cx="0" cy="405759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ttangolo 64"/>
          <p:cNvSpPr/>
          <p:nvPr/>
        </p:nvSpPr>
        <p:spPr>
          <a:xfrm>
            <a:off x="3131419" y="5172728"/>
            <a:ext cx="1780537" cy="67902"/>
          </a:xfrm>
          <a:prstGeom prst="rect">
            <a:avLst/>
          </a:prstGeom>
          <a:pattFill prst="lgConfetti">
            <a:fgClr>
              <a:schemeClr val="bg2">
                <a:lumMod val="75000"/>
              </a:schemeClr>
            </a:fgClr>
            <a:bgClr>
              <a:srgbClr val="FFE697"/>
            </a:bgClr>
          </a:patt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Parentesi graffa chiusa 2"/>
          <p:cNvSpPr/>
          <p:nvPr/>
        </p:nvSpPr>
        <p:spPr bwMode="auto">
          <a:xfrm>
            <a:off x="4966751" y="3759239"/>
            <a:ext cx="124720" cy="499456"/>
          </a:xfrm>
          <a:prstGeom prst="rightBrace">
            <a:avLst>
              <a:gd name="adj1" fmla="val 37494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" name="Connettore 2 4"/>
          <p:cNvCxnSpPr>
            <a:stCxn id="32" idx="3"/>
            <a:endCxn id="66" idx="1"/>
          </p:cNvCxnSpPr>
          <p:nvPr/>
        </p:nvCxnSpPr>
        <p:spPr bwMode="auto">
          <a:xfrm>
            <a:off x="4911957" y="4386023"/>
            <a:ext cx="818502" cy="414620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CasellaDiTesto 65"/>
          <p:cNvSpPr txBox="1"/>
          <p:nvPr/>
        </p:nvSpPr>
        <p:spPr>
          <a:xfrm>
            <a:off x="5730458" y="4587412"/>
            <a:ext cx="2801136" cy="426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mm </a:t>
            </a:r>
            <a:r>
              <a:rPr lang="it-IT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lead</a:t>
            </a:r>
            <a:r>
              <a:rPr lang="it-IT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18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layer</a:t>
            </a:r>
            <a:r>
              <a:rPr lang="it-IT" sz="18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cxnSp>
        <p:nvCxnSpPr>
          <p:cNvPr id="68" name="Connettore 2 67"/>
          <p:cNvCxnSpPr>
            <a:stCxn id="35" idx="3"/>
            <a:endCxn id="67" idx="1"/>
          </p:cNvCxnSpPr>
          <p:nvPr/>
        </p:nvCxnSpPr>
        <p:spPr bwMode="auto">
          <a:xfrm>
            <a:off x="4911957" y="4889337"/>
            <a:ext cx="844685" cy="579137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5" name="Parentesi graffa chiusa 74"/>
          <p:cNvSpPr/>
          <p:nvPr/>
        </p:nvSpPr>
        <p:spPr bwMode="auto">
          <a:xfrm rot="10800000">
            <a:off x="1619672" y="3818843"/>
            <a:ext cx="451074" cy="2850517"/>
          </a:xfrm>
          <a:prstGeom prst="rightBrace">
            <a:avLst>
              <a:gd name="adj1" fmla="val 37494"/>
              <a:gd name="adj2" fmla="val 50000"/>
            </a:avLst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002060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grpSp>
        <p:nvGrpSpPr>
          <p:cNvPr id="11" name="Gruppo 10"/>
          <p:cNvGrpSpPr/>
          <p:nvPr/>
        </p:nvGrpSpPr>
        <p:grpSpPr>
          <a:xfrm>
            <a:off x="611560" y="4957879"/>
            <a:ext cx="1041162" cy="651858"/>
            <a:chOff x="-149198" y="4582009"/>
            <a:chExt cx="901687" cy="564534"/>
          </a:xfrm>
        </p:grpSpPr>
        <p:sp>
          <p:nvSpPr>
            <p:cNvPr id="25" name="Rettangolo 24"/>
            <p:cNvSpPr/>
            <p:nvPr/>
          </p:nvSpPr>
          <p:spPr>
            <a:xfrm>
              <a:off x="-149197" y="4582009"/>
              <a:ext cx="901686" cy="564534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9" name="Text Box 68"/>
            <p:cNvSpPr txBox="1">
              <a:spLocks noChangeArrowheads="1"/>
            </p:cNvSpPr>
            <p:nvPr/>
          </p:nvSpPr>
          <p:spPr bwMode="auto">
            <a:xfrm>
              <a:off x="-149198" y="4667127"/>
              <a:ext cx="901687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GB" sz="2400" b="1" dirty="0" smtClean="0">
                  <a:solidFill>
                    <a:schemeClr val="tx2"/>
                  </a:solidFill>
                  <a:latin typeface="Arial"/>
                  <a:cs typeface="Arial"/>
                </a:rPr>
                <a:t>ECC</a:t>
              </a:r>
              <a:endParaRPr lang="en-GB" sz="2400" b="1" dirty="0">
                <a:solidFill>
                  <a:schemeClr val="tx2"/>
                </a:solidFill>
                <a:latin typeface="Arial"/>
                <a:cs typeface="Arial"/>
              </a:endParaRPr>
            </a:p>
          </p:txBody>
        </p:sp>
      </p:grpSp>
      <p:cxnSp>
        <p:nvCxnSpPr>
          <p:cNvPr id="14" name="Connettore 1 13"/>
          <p:cNvCxnSpPr/>
          <p:nvPr/>
        </p:nvCxnSpPr>
        <p:spPr bwMode="auto">
          <a:xfrm>
            <a:off x="3995562" y="5671606"/>
            <a:ext cx="1" cy="498878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6" name="Gruppo 75"/>
          <p:cNvGrpSpPr/>
          <p:nvPr/>
        </p:nvGrpSpPr>
        <p:grpSpPr>
          <a:xfrm>
            <a:off x="6741771" y="764704"/>
            <a:ext cx="2076153" cy="1890374"/>
            <a:chOff x="5135683" y="2295860"/>
            <a:chExt cx="2987657" cy="3029843"/>
          </a:xfrm>
        </p:grpSpPr>
        <p:grpSp>
          <p:nvGrpSpPr>
            <p:cNvPr id="77" name="Group 64"/>
            <p:cNvGrpSpPr>
              <a:grpSpLocks/>
            </p:cNvGrpSpPr>
            <p:nvPr/>
          </p:nvGrpSpPr>
          <p:grpSpPr bwMode="auto">
            <a:xfrm flipV="1">
              <a:off x="5135683" y="2295860"/>
              <a:ext cx="2754313" cy="2090739"/>
              <a:chOff x="1248" y="-127"/>
              <a:chExt cx="1824" cy="1608"/>
            </a:xfrm>
          </p:grpSpPr>
          <p:pic>
            <p:nvPicPr>
              <p:cNvPr id="87" name="Picture 65" descr="DSCF0008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 flipV="1">
                <a:off x="1248" y="-127"/>
                <a:ext cx="1824" cy="16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8" name="Text Box 67"/>
              <p:cNvSpPr txBox="1">
                <a:spLocks noChangeArrowheads="1"/>
              </p:cNvSpPr>
              <p:nvPr/>
            </p:nvSpPr>
            <p:spPr bwMode="auto">
              <a:xfrm>
                <a:off x="1920" y="85"/>
                <a:ext cx="122" cy="30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00CC99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eaLnBrk="0" hangingPunct="0"/>
                <a:endParaRPr lang="it-IT" sz="2000">
                  <a:solidFill>
                    <a:srgbClr val="FFFFFF"/>
                  </a:solidFill>
                  <a:latin typeface="Comic Sans MS" charset="0"/>
                </a:endParaRPr>
              </a:p>
            </p:txBody>
          </p:sp>
        </p:grpSp>
        <p:sp>
          <p:nvSpPr>
            <p:cNvPr id="79" name="Text Box 69"/>
            <p:cNvSpPr txBox="1">
              <a:spLocks noChangeArrowheads="1"/>
            </p:cNvSpPr>
            <p:nvPr/>
          </p:nvSpPr>
          <p:spPr bwMode="auto">
            <a:xfrm>
              <a:off x="5299196" y="4958990"/>
              <a:ext cx="2590800" cy="3667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CC99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0" hangingPunct="0"/>
              <a:endParaRPr lang="en-GB" b="1">
                <a:sym typeface="Symbol" charset="0"/>
              </a:endParaRPr>
            </a:p>
          </p:txBody>
        </p:sp>
        <p:grpSp>
          <p:nvGrpSpPr>
            <p:cNvPr id="80" name="Group 70"/>
            <p:cNvGrpSpPr>
              <a:grpSpLocks/>
            </p:cNvGrpSpPr>
            <p:nvPr/>
          </p:nvGrpSpPr>
          <p:grpSpPr bwMode="auto">
            <a:xfrm>
              <a:off x="5608740" y="3250839"/>
              <a:ext cx="2514600" cy="2057401"/>
              <a:chOff x="3313" y="2070"/>
              <a:chExt cx="1056" cy="864"/>
            </a:xfrm>
          </p:grpSpPr>
          <p:pic>
            <p:nvPicPr>
              <p:cNvPr id="81" name="Picture 71" descr="DSCF0010"/>
              <p:cNvPicPr>
                <a:picLocks noChangeAspect="1" noChangeArrowheads="1"/>
              </p:cNvPicPr>
              <p:nvPr/>
            </p:nvPicPr>
            <p:blipFill>
              <a:blip r:embed="rId3">
                <a:lum bright="18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13" y="2070"/>
                <a:ext cx="1056" cy="864"/>
              </a:xfrm>
              <a:prstGeom prst="rect">
                <a:avLst/>
              </a:prstGeom>
              <a:solidFill>
                <a:srgbClr val="006600"/>
              </a:solidFill>
              <a:ln w="9525">
                <a:solidFill>
                  <a:srgbClr val="006600"/>
                </a:solidFill>
                <a:miter lim="800000"/>
                <a:headEnd/>
                <a:tailEnd/>
              </a:ln>
            </p:spPr>
          </p:pic>
          <p:grpSp>
            <p:nvGrpSpPr>
              <p:cNvPr id="82" name="Group 72"/>
              <p:cNvGrpSpPr>
                <a:grpSpLocks/>
              </p:cNvGrpSpPr>
              <p:nvPr/>
            </p:nvGrpSpPr>
            <p:grpSpPr bwMode="auto">
              <a:xfrm>
                <a:off x="3345" y="2372"/>
                <a:ext cx="912" cy="528"/>
                <a:chOff x="3345" y="2372"/>
                <a:chExt cx="912" cy="528"/>
              </a:xfrm>
            </p:grpSpPr>
            <p:sp>
              <p:nvSpPr>
                <p:cNvPr id="83" name="Line 73"/>
                <p:cNvSpPr>
                  <a:spLocks noChangeShapeType="1"/>
                </p:cNvSpPr>
                <p:nvPr/>
              </p:nvSpPr>
              <p:spPr bwMode="auto">
                <a:xfrm rot="21120000">
                  <a:off x="3508" y="2881"/>
                  <a:ext cx="749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84" name="Line 74"/>
                <p:cNvSpPr>
                  <a:spLocks noChangeShapeType="1"/>
                </p:cNvSpPr>
                <p:nvPr/>
              </p:nvSpPr>
              <p:spPr bwMode="auto">
                <a:xfrm rot="21120000">
                  <a:off x="3393" y="2372"/>
                  <a:ext cx="0" cy="52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it-IT"/>
                </a:p>
              </p:txBody>
            </p:sp>
            <p:sp>
              <p:nvSpPr>
                <p:cNvPr id="85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3681" y="2679"/>
                  <a:ext cx="293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200" b="1">
                      <a:solidFill>
                        <a:srgbClr val="000000"/>
                      </a:solidFill>
                      <a:latin typeface="Helvetica" charset="0"/>
                    </a:rPr>
                    <a:t>12.5cm</a:t>
                  </a:r>
                  <a:endParaRPr lang="en-GB" sz="2400">
                    <a:solidFill>
                      <a:srgbClr val="000000"/>
                    </a:solidFill>
                    <a:latin typeface="Helvetica" charset="0"/>
                  </a:endParaRPr>
                </a:p>
              </p:txBody>
            </p:sp>
            <p:sp>
              <p:nvSpPr>
                <p:cNvPr id="8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3345" y="2516"/>
                  <a:ext cx="297" cy="11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00CC99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eaLnBrk="0" hangingPunct="0"/>
                  <a:r>
                    <a:rPr lang="en-GB" sz="1200" b="1" dirty="0" smtClean="0">
                      <a:solidFill>
                        <a:srgbClr val="000000"/>
                      </a:solidFill>
                      <a:latin typeface="Helvetica" charset="0"/>
                    </a:rPr>
                    <a:t>10.2cm</a:t>
                  </a:r>
                  <a:endParaRPr lang="en-GB" sz="2400" dirty="0">
                    <a:solidFill>
                      <a:srgbClr val="000000"/>
                    </a:solidFill>
                    <a:latin typeface="Helvetica" charset="0"/>
                  </a:endParaRPr>
                </a:p>
              </p:txBody>
            </p:sp>
          </p:grpSp>
        </p:grpSp>
      </p:grpSp>
      <p:sp>
        <p:nvSpPr>
          <p:cNvPr id="22" name="Rettangolo 21"/>
          <p:cNvSpPr/>
          <p:nvPr/>
        </p:nvSpPr>
        <p:spPr>
          <a:xfrm>
            <a:off x="2488439" y="6453336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tx1"/>
                </a:solidFill>
                <a:latin typeface="+mn-lt"/>
              </a:rPr>
              <a:t>film 1</a:t>
            </a:r>
          </a:p>
        </p:txBody>
      </p:sp>
      <p:sp>
        <p:nvSpPr>
          <p:cNvPr id="89" name="Rettangolo 88"/>
          <p:cNvSpPr/>
          <p:nvPr/>
        </p:nvSpPr>
        <p:spPr>
          <a:xfrm>
            <a:off x="2483768" y="6145559"/>
            <a:ext cx="6527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tx1"/>
                </a:solidFill>
                <a:latin typeface="+mn-lt"/>
              </a:rPr>
              <a:t>film </a:t>
            </a:r>
            <a:r>
              <a:rPr lang="en-GB" sz="1400" b="1" dirty="0" smtClean="0">
                <a:solidFill>
                  <a:schemeClr val="tx1"/>
                </a:solidFill>
                <a:latin typeface="+mn-lt"/>
              </a:rPr>
              <a:t>2</a:t>
            </a:r>
            <a:endParaRPr lang="en-GB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0" name="Rettangolo 89"/>
          <p:cNvSpPr/>
          <p:nvPr/>
        </p:nvSpPr>
        <p:spPr>
          <a:xfrm>
            <a:off x="2438746" y="4365104"/>
            <a:ext cx="7521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tx1"/>
                </a:solidFill>
                <a:latin typeface="+mn-lt"/>
              </a:rPr>
              <a:t>film </a:t>
            </a:r>
            <a:r>
              <a:rPr lang="en-GB" sz="1400" b="1" dirty="0" smtClean="0">
                <a:solidFill>
                  <a:schemeClr val="tx1"/>
                </a:solidFill>
                <a:latin typeface="+mn-lt"/>
              </a:rPr>
              <a:t>56</a:t>
            </a:r>
            <a:endParaRPr lang="en-GB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1" name="Rettangolo 90"/>
          <p:cNvSpPr/>
          <p:nvPr/>
        </p:nvSpPr>
        <p:spPr>
          <a:xfrm>
            <a:off x="2434075" y="4109590"/>
            <a:ext cx="7521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tx1"/>
                </a:solidFill>
                <a:latin typeface="+mn-lt"/>
              </a:rPr>
              <a:t>film </a:t>
            </a:r>
            <a:r>
              <a:rPr lang="en-GB" sz="1400" b="1" dirty="0" smtClean="0">
                <a:solidFill>
                  <a:schemeClr val="tx1"/>
                </a:solidFill>
                <a:latin typeface="+mn-lt"/>
              </a:rPr>
              <a:t>57</a:t>
            </a:r>
            <a:endParaRPr lang="en-GB" sz="1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" name="Rettangolo 91"/>
          <p:cNvSpPr/>
          <p:nvPr/>
        </p:nvSpPr>
        <p:spPr>
          <a:xfrm>
            <a:off x="2451718" y="3697287"/>
            <a:ext cx="75212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b="1" dirty="0">
                <a:solidFill>
                  <a:schemeClr val="tx1"/>
                </a:solidFill>
                <a:latin typeface="+mn-lt"/>
              </a:rPr>
              <a:t>film </a:t>
            </a:r>
            <a:r>
              <a:rPr lang="en-GB" sz="1400" b="1" dirty="0" smtClean="0">
                <a:solidFill>
                  <a:schemeClr val="tx1"/>
                </a:solidFill>
                <a:latin typeface="+mn-lt"/>
              </a:rPr>
              <a:t>62</a:t>
            </a:r>
            <a:endParaRPr lang="en-GB" sz="1400" b="1" dirty="0">
              <a:solidFill>
                <a:schemeClr val="tx1"/>
              </a:solidFill>
              <a:latin typeface="+mn-lt"/>
            </a:endParaRPr>
          </a:p>
        </p:txBody>
      </p:sp>
      <p:cxnSp>
        <p:nvCxnSpPr>
          <p:cNvPr id="93" name="Connettore 1 92"/>
          <p:cNvCxnSpPr/>
          <p:nvPr/>
        </p:nvCxnSpPr>
        <p:spPr bwMode="auto">
          <a:xfrm>
            <a:off x="2771800" y="4708294"/>
            <a:ext cx="2" cy="145701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4" name="Connettore 1 93"/>
          <p:cNvCxnSpPr/>
          <p:nvPr/>
        </p:nvCxnSpPr>
        <p:spPr bwMode="auto">
          <a:xfrm>
            <a:off x="2768238" y="3963997"/>
            <a:ext cx="0" cy="249439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3146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5496" y="908720"/>
            <a:ext cx="8964613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Hadrontherapy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motivation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fragmentation measurement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Emulsion Cloud Chamber (ECC) 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detector</a:t>
            </a:r>
            <a:endParaRPr lang="en-GB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FIRST detector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Measurements at GSI in the FIRST set-up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Preliminary results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Conclusion</a:t>
            </a: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39752" y="83568"/>
            <a:ext cx="4001258" cy="5492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298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760810" y="1210734"/>
            <a:ext cx="420367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20 emulsions were scanned (6 consecutive emulsions and 14 emulsions interleaved with lead)</a:t>
            </a:r>
          </a:p>
          <a:p>
            <a:pPr marL="285750" indent="-285750" algn="just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Data were scanned and processed up to </a:t>
            </a:r>
            <a:r>
              <a:rPr lang="en-US" sz="2000" dirty="0" err="1" smtClean="0">
                <a:solidFill>
                  <a:srgbClr val="002060"/>
                </a:solidFill>
                <a:latin typeface="Arial"/>
                <a:cs typeface="Arial"/>
              </a:rPr>
              <a:t>tg</a:t>
            </a: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≤ </a:t>
            </a: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2</a:t>
            </a:r>
            <a:endParaRPr lang="en-US" sz="2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1219372" y="25460"/>
            <a:ext cx="6881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ECC 2: Tracks angular distribution</a:t>
            </a:r>
            <a:endParaRPr lang="en-US"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12" name="Picture 3" descr="C:\Users\Adele\Desktop\GSI plot ventetto_old parameters\angleDistr_nseg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252" y="620688"/>
            <a:ext cx="4661347" cy="309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4870944" y="636534"/>
            <a:ext cx="41632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Signal and cosmic rays</a:t>
            </a:r>
            <a:endParaRPr lang="en-US" sz="24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20" name="Immagine 19" descr="zoom_sign_npl6 (1)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64" y="3716087"/>
            <a:ext cx="4302695" cy="2917922"/>
          </a:xfrm>
          <a:prstGeom prst="rect">
            <a:avLst/>
          </a:prstGeom>
        </p:spPr>
      </p:pic>
      <p:sp>
        <p:nvSpPr>
          <p:cNvPr id="21" name="CasellaDiTesto 20"/>
          <p:cNvSpPr txBox="1"/>
          <p:nvPr/>
        </p:nvSpPr>
        <p:spPr>
          <a:xfrm>
            <a:off x="177926" y="3972010"/>
            <a:ext cx="458399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rgbClr val="002060"/>
                </a:solidFill>
                <a:latin typeface="Arial"/>
                <a:cs typeface="Arial"/>
              </a:rPr>
              <a:t>Signal cut:</a:t>
            </a:r>
          </a:p>
          <a:p>
            <a:pPr algn="l"/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0.9 ≤ tg </a:t>
            </a:r>
            <a:r>
              <a:rPr lang="el-G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it-IT" sz="20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≤ -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0.1</a:t>
            </a:r>
          </a:p>
          <a:p>
            <a:pPr algn="l"/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-0.3 ≤ tg </a:t>
            </a:r>
            <a:r>
              <a:rPr lang="el-G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it-IT" sz="20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≤ 0.28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</p:txBody>
      </p:sp>
      <p:sp>
        <p:nvSpPr>
          <p:cNvPr id="10" name="CasellaDiTesto 9"/>
          <p:cNvSpPr txBox="1"/>
          <p:nvPr/>
        </p:nvSpPr>
        <p:spPr>
          <a:xfrm>
            <a:off x="22182" y="5182160"/>
            <a:ext cx="476584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Signal is effectively measured at: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3°≤</a:t>
            </a:r>
            <a:r>
              <a:rPr lang="en-US" sz="2000" dirty="0" smtClean="0">
                <a:solidFill>
                  <a:srgbClr val="002060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≤ 40° (</a:t>
            </a:r>
            <a:r>
              <a:rPr lang="en-US" sz="2000" i="1" dirty="0" smtClean="0">
                <a:solidFill>
                  <a:srgbClr val="002060"/>
                </a:solidFill>
                <a:latin typeface="Arial"/>
                <a:cs typeface="Arial"/>
              </a:rPr>
              <a:t>for ECC2</a:t>
            </a: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)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40°</a:t>
            </a: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≤</a:t>
            </a:r>
            <a:r>
              <a:rPr lang="en-US" sz="2000" dirty="0">
                <a:solidFill>
                  <a:srgbClr val="002060"/>
                </a:solidFill>
                <a:latin typeface="Symbol" charset="2"/>
                <a:cs typeface="Symbol" charset="2"/>
              </a:rPr>
              <a:t>q</a:t>
            </a: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≤ </a:t>
            </a: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60</a:t>
            </a: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° (</a:t>
            </a:r>
            <a:r>
              <a:rPr lang="en-US" sz="2000" i="1" dirty="0">
                <a:solidFill>
                  <a:srgbClr val="002060"/>
                </a:solidFill>
                <a:latin typeface="Arial"/>
                <a:cs typeface="Arial"/>
              </a:rPr>
              <a:t>for </a:t>
            </a:r>
            <a:r>
              <a:rPr lang="en-US" sz="2000" i="1" dirty="0" smtClean="0">
                <a:solidFill>
                  <a:srgbClr val="002060"/>
                </a:solidFill>
                <a:latin typeface="Arial"/>
                <a:cs typeface="Arial"/>
              </a:rPr>
              <a:t>ECC1</a:t>
            </a: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)</a:t>
            </a:r>
            <a:endParaRPr lang="en-US" sz="2000" dirty="0">
              <a:solidFill>
                <a:srgbClr val="002060"/>
              </a:solidFill>
              <a:latin typeface="Arial"/>
              <a:cs typeface="Arial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as it was expected from the exposition geometry</a:t>
            </a:r>
          </a:p>
        </p:txBody>
      </p:sp>
    </p:spTree>
    <p:extLst>
      <p:ext uri="{BB962C8B-B14F-4D97-AF65-F5344CB8AC3E}">
        <p14:creationId xmlns:p14="http://schemas.microsoft.com/office/powerpoint/2010/main" val="339450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sellaDiTesto 8"/>
          <p:cNvSpPr txBox="1"/>
          <p:nvPr/>
        </p:nvSpPr>
        <p:spPr>
          <a:xfrm>
            <a:off x="5459213" y="1484784"/>
            <a:ext cx="37083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Tracks selected:</a:t>
            </a:r>
            <a:endParaRPr lang="en-US" sz="2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-0.9 ≤ tg </a:t>
            </a:r>
            <a:r>
              <a:rPr lang="el-G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it-IT" sz="20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≤ -0.1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-0.3 ≤ tg </a:t>
            </a:r>
            <a:r>
              <a:rPr lang="el-GR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it-IT" sz="20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≤ 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0.28</a:t>
            </a:r>
            <a:endParaRPr lang="it-IT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segments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≥ 2</a:t>
            </a:r>
          </a:p>
        </p:txBody>
      </p:sp>
      <p:pic>
        <p:nvPicPr>
          <p:cNvPr id="12" name="Immagine 11" descr="Range_toni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20" y="1470559"/>
            <a:ext cx="4957915" cy="4758267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1115329" y="4619330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Cosmic</a:t>
            </a:r>
            <a:r>
              <a:rPr lang="it-IT" sz="2400" b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rays</a:t>
            </a:r>
            <a:endParaRPr lang="it-IT" sz="2400" dirty="0">
              <a:solidFill>
                <a:srgbClr val="3366FF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115329" y="2368137"/>
            <a:ext cx="1106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endParaRPr lang="it-IT" sz="2400" dirty="0">
              <a:solidFill>
                <a:srgbClr val="FF0000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516386" y="6334780"/>
            <a:ext cx="3911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preliminary results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219372" y="25460"/>
            <a:ext cx="68810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Signal and cosmic ray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range distribution </a:t>
            </a:r>
            <a:endParaRPr lang="en-US" sz="2800" b="1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grpSp>
        <p:nvGrpSpPr>
          <p:cNvPr id="8" name="Gruppo 7"/>
          <p:cNvGrpSpPr/>
          <p:nvPr/>
        </p:nvGrpSpPr>
        <p:grpSpPr>
          <a:xfrm>
            <a:off x="5868145" y="4221088"/>
            <a:ext cx="2520280" cy="1879496"/>
            <a:chOff x="1154723" y="1966544"/>
            <a:chExt cx="6538648" cy="4434255"/>
          </a:xfrm>
        </p:grpSpPr>
        <p:grpSp>
          <p:nvGrpSpPr>
            <p:cNvPr id="15" name="Gruppo 14"/>
            <p:cNvGrpSpPr/>
            <p:nvPr/>
          </p:nvGrpSpPr>
          <p:grpSpPr>
            <a:xfrm>
              <a:off x="1154723" y="1966544"/>
              <a:ext cx="6538648" cy="4434255"/>
              <a:chOff x="1154723" y="1966544"/>
              <a:chExt cx="6538648" cy="4434255"/>
            </a:xfrm>
          </p:grpSpPr>
          <p:pic>
            <p:nvPicPr>
              <p:cNvPr id="17" name="Immagine 1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54723" y="1966544"/>
                <a:ext cx="6538648" cy="4434255"/>
              </a:xfrm>
              <a:prstGeom prst="rect">
                <a:avLst/>
              </a:prstGeom>
            </p:spPr>
          </p:pic>
          <p:sp>
            <p:nvSpPr>
              <p:cNvPr id="18" name="Rettangolo 17"/>
              <p:cNvSpPr/>
              <p:nvPr/>
            </p:nvSpPr>
            <p:spPr>
              <a:xfrm>
                <a:off x="3317631" y="3927231"/>
                <a:ext cx="973015" cy="539262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16" name="Rettangolo 15"/>
            <p:cNvSpPr/>
            <p:nvPr/>
          </p:nvSpPr>
          <p:spPr>
            <a:xfrm>
              <a:off x="4823781" y="3937131"/>
              <a:ext cx="973015" cy="539262"/>
            </a:xfrm>
            <a:prstGeom prst="rect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217396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5085184"/>
            <a:ext cx="3947667" cy="62033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Efficiency </a:t>
            </a:r>
            <a:r>
              <a:rPr lang="en-US" sz="2000" dirty="0" err="1" smtClean="0">
                <a:solidFill>
                  <a:srgbClr val="002060"/>
                </a:solidFill>
                <a:latin typeface="Arial"/>
                <a:cs typeface="Arial"/>
              </a:rPr>
              <a:t>vs</a:t>
            </a: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 tracks slope</a:t>
            </a:r>
            <a:endParaRPr lang="en-US" sz="2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4" name="Immagine 3" descr="eff_slop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147" y="764704"/>
            <a:ext cx="4289444" cy="4116715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1894265" y="3440668"/>
            <a:ext cx="20168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Cosmic</a:t>
            </a:r>
            <a:r>
              <a:rPr lang="it-IT" sz="2400" b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rays</a:t>
            </a:r>
            <a:endParaRPr lang="it-IT" sz="2400" dirty="0">
              <a:solidFill>
                <a:srgbClr val="3366FF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2227537" y="1628800"/>
            <a:ext cx="1106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Signal</a:t>
            </a:r>
            <a:endParaRPr lang="it-IT" sz="2400" dirty="0">
              <a:solidFill>
                <a:srgbClr val="FF0000"/>
              </a:solidFill>
            </a:endParaRPr>
          </a:p>
        </p:txBody>
      </p:sp>
      <p:pic>
        <p:nvPicPr>
          <p:cNvPr id="10" name="Immagine 9" descr="anglDistrSIGNALminusBGD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71" y="789412"/>
            <a:ext cx="4332229" cy="4122604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2842322" y="5953774"/>
            <a:ext cx="363409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it-I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/(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it-IT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it-IT" sz="2400" b="1" dirty="0" smtClean="0">
                <a:solidFill>
                  <a:srgbClr val="33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</a:t>
            </a:r>
            <a:r>
              <a:rPr lang="it-IT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)=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24.4%</a:t>
            </a:r>
            <a:endParaRPr lang="it-IT" b="1" baseline="-25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67732" y="84665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Arial"/>
                <a:cs typeface="Arial"/>
              </a:rPr>
              <a:t>Reconstruction efficiency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4684845" y="509688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Angular distribution of only signal 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corrected by efficiency</a:t>
            </a:r>
            <a:endParaRPr lang="en-US" sz="2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5232402" y="6362164"/>
            <a:ext cx="3911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preliminary results</a:t>
            </a:r>
          </a:p>
        </p:txBody>
      </p:sp>
    </p:spTree>
    <p:extLst>
      <p:ext uri="{BB962C8B-B14F-4D97-AF65-F5344CB8AC3E}">
        <p14:creationId xmlns:p14="http://schemas.microsoft.com/office/powerpoint/2010/main" val="135518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b="48578"/>
          <a:stretch/>
        </p:blipFill>
        <p:spPr bwMode="auto">
          <a:xfrm>
            <a:off x="1907704" y="1237307"/>
            <a:ext cx="4735512" cy="2521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 useBgFill="1">
        <p:nvSpPr>
          <p:cNvPr id="119811" name="Text Box 3"/>
          <p:cNvSpPr txBox="1">
            <a:spLocks noChangeArrowheads="1"/>
          </p:cNvSpPr>
          <p:nvPr/>
        </p:nvSpPr>
        <p:spPr bwMode="auto">
          <a:xfrm>
            <a:off x="0" y="4581525"/>
            <a:ext cx="2216150" cy="915988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>
                <a:ea typeface="MS PGothic" pitchFamily="34" charset="-128"/>
              </a:rPr>
              <a:t>                                </a:t>
            </a:r>
          </a:p>
          <a:p>
            <a:endParaRPr lang="en-US" altLang="ja-JP">
              <a:ea typeface="MS PGothic" pitchFamily="34" charset="-128"/>
            </a:endParaRPr>
          </a:p>
          <a:p>
            <a:endParaRPr lang="en-US" altLang="ja-JP">
              <a:ea typeface="MS PGothic" pitchFamily="34" charset="-128"/>
            </a:endParaRPr>
          </a:p>
        </p:txBody>
      </p:sp>
      <p:sp useBgFill="1">
        <p:nvSpPr>
          <p:cNvPr id="119813" name="Rectangle 5"/>
          <p:cNvSpPr>
            <a:spLocks noChangeArrowheads="1"/>
          </p:cNvSpPr>
          <p:nvPr/>
        </p:nvSpPr>
        <p:spPr bwMode="auto">
          <a:xfrm>
            <a:off x="1141" y="3859146"/>
            <a:ext cx="4806950" cy="269869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 dirty="0" smtClean="0">
              <a:ea typeface="MS PGothic" pitchFamily="34" charset="-128"/>
            </a:endParaRPr>
          </a:p>
          <a:p>
            <a:pPr algn="ctr"/>
            <a:endParaRPr lang="en-US" dirty="0">
              <a:ea typeface="MS PGothic" pitchFamily="34" charset="-128"/>
            </a:endParaRPr>
          </a:p>
        </p:txBody>
      </p:sp>
      <p:sp>
        <p:nvSpPr>
          <p:cNvPr id="119818" name="Line 10"/>
          <p:cNvSpPr>
            <a:spLocks noChangeShapeType="1"/>
          </p:cNvSpPr>
          <p:nvPr/>
        </p:nvSpPr>
        <p:spPr bwMode="auto">
          <a:xfrm>
            <a:off x="6481643" y="5544765"/>
            <a:ext cx="101764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it-IT"/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4914505" y="5344740"/>
            <a:ext cx="140134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latin typeface="+mn-lt"/>
              </a:rPr>
              <a:t>p</a:t>
            </a:r>
            <a:r>
              <a:rPr lang="en-US" altLang="ja-JP" sz="2000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(MeV/c)</a:t>
            </a:r>
            <a:r>
              <a:rPr lang="en-US" altLang="ja-JP" sz="20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=</a:t>
            </a:r>
            <a:r>
              <a:rPr lang="en-US" altLang="ja-JP" sz="2000" dirty="0" smtClean="0">
                <a:solidFill>
                  <a:srgbClr val="FF0000"/>
                </a:solidFill>
                <a:sym typeface="Symbol" pitchFamily="18" charset="2"/>
              </a:rPr>
              <a:t> </a:t>
            </a:r>
            <a:endParaRPr lang="en-US" altLang="ja-JP" sz="2000" dirty="0">
              <a:solidFill>
                <a:srgbClr val="FF0000"/>
              </a:solidFill>
            </a:endParaRP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6536778" y="5181131"/>
            <a:ext cx="682626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 smtClean="0">
                <a:solidFill>
                  <a:srgbClr val="FF0000"/>
                </a:solidFill>
                <a:latin typeface="+mn-lt"/>
                <a:ea typeface="MS PGothic" pitchFamily="34" charset="-128"/>
              </a:rPr>
              <a:t>13.6</a:t>
            </a:r>
            <a:endParaRPr lang="en-US" altLang="ja-JP" sz="1400" i="1" dirty="0">
              <a:solidFill>
                <a:srgbClr val="FF0000"/>
              </a:solidFill>
              <a:latin typeface="+mn-lt"/>
              <a:ea typeface="MS PGothic" pitchFamily="34" charset="-128"/>
            </a:endParaRP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6215089" y="5693246"/>
            <a:ext cx="132600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ja-JP" sz="2000" dirty="0">
                <a:solidFill>
                  <a:srgbClr val="FF0000"/>
                </a:solidFill>
                <a:sym typeface="Symbol" pitchFamily="18" charset="2"/>
              </a:rPr>
              <a:t> </a:t>
            </a:r>
            <a:r>
              <a:rPr lang="en-US" altLang="ja-JP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 </a:t>
            </a:r>
            <a:r>
              <a:rPr lang="en-US" altLang="ja-JP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(</a:t>
            </a:r>
            <a:r>
              <a:rPr lang="en-US" altLang="ja-JP" sz="1600" i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mrad</a:t>
            </a:r>
            <a:r>
              <a:rPr lang="en-US" altLang="ja-JP" sz="1600" i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Symbol" pitchFamily="18" charset="2"/>
              </a:rPr>
              <a:t>)</a:t>
            </a:r>
            <a:endParaRPr lang="en-US" altLang="ja-JP" sz="16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7541839" y="5085184"/>
            <a:ext cx="990601" cy="919163"/>
            <a:chOff x="7005691" y="5337374"/>
            <a:chExt cx="990601" cy="919163"/>
          </a:xfrm>
        </p:grpSpPr>
        <p:sp>
          <p:nvSpPr>
            <p:cNvPr id="119819" name="Line 11"/>
            <p:cNvSpPr>
              <a:spLocks noChangeShapeType="1"/>
            </p:cNvSpPr>
            <p:nvPr/>
          </p:nvSpPr>
          <p:spPr bwMode="auto">
            <a:xfrm>
              <a:off x="7005691" y="6059687"/>
              <a:ext cx="76200" cy="76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9820" name="Line 12"/>
            <p:cNvSpPr>
              <a:spLocks noChangeShapeType="1"/>
            </p:cNvSpPr>
            <p:nvPr/>
          </p:nvSpPr>
          <p:spPr bwMode="auto">
            <a:xfrm flipV="1">
              <a:off x="7081891" y="5373887"/>
              <a:ext cx="152400" cy="762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9821" name="Line 13"/>
            <p:cNvSpPr>
              <a:spLocks noChangeShapeType="1"/>
            </p:cNvSpPr>
            <p:nvPr/>
          </p:nvSpPr>
          <p:spPr bwMode="auto">
            <a:xfrm>
              <a:off x="7234291" y="5373887"/>
              <a:ext cx="7620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9822" name="Line 14"/>
            <p:cNvSpPr>
              <a:spLocks noChangeShapeType="1"/>
            </p:cNvSpPr>
            <p:nvPr/>
          </p:nvSpPr>
          <p:spPr bwMode="auto">
            <a:xfrm>
              <a:off x="7234291" y="5831087"/>
              <a:ext cx="7620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it-IT"/>
            </a:p>
          </p:txBody>
        </p:sp>
        <p:sp>
          <p:nvSpPr>
            <p:cNvPr id="119823" name="Text Box 15"/>
            <p:cNvSpPr txBox="1">
              <a:spLocks noChangeArrowheads="1"/>
            </p:cNvSpPr>
            <p:nvPr/>
          </p:nvSpPr>
          <p:spPr bwMode="auto">
            <a:xfrm>
              <a:off x="7370816" y="5794574"/>
              <a:ext cx="509588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  <a:latin typeface="+mn-lt"/>
                  <a:ea typeface="MS PGothic" pitchFamily="34" charset="-128"/>
                </a:rPr>
                <a:t>X</a:t>
              </a:r>
              <a:r>
                <a:rPr lang="en-US" altLang="ja-JP" sz="2400" baseline="-25000" dirty="0">
                  <a:solidFill>
                    <a:srgbClr val="FF0000"/>
                  </a:solidFill>
                  <a:latin typeface="+mn-lt"/>
                  <a:ea typeface="MS PGothic" pitchFamily="34" charset="-128"/>
                </a:rPr>
                <a:t>0</a:t>
              </a:r>
            </a:p>
          </p:txBody>
        </p:sp>
        <p:sp>
          <p:nvSpPr>
            <p:cNvPr id="119824" name="Text Box 16"/>
            <p:cNvSpPr txBox="1">
              <a:spLocks noChangeArrowheads="1"/>
            </p:cNvSpPr>
            <p:nvPr/>
          </p:nvSpPr>
          <p:spPr bwMode="auto">
            <a:xfrm>
              <a:off x="7431141" y="5337374"/>
              <a:ext cx="3365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2400" dirty="0">
                  <a:solidFill>
                    <a:srgbClr val="FF0000"/>
                  </a:solidFill>
                  <a:latin typeface="+mn-lt"/>
                  <a:ea typeface="MS PGothic" pitchFamily="34" charset="-128"/>
                </a:rPr>
                <a:t>x</a:t>
              </a:r>
            </a:p>
          </p:txBody>
        </p:sp>
      </p:grpSp>
      <p:sp>
        <p:nvSpPr>
          <p:cNvPr id="27" name="Text Box 21"/>
          <p:cNvSpPr txBox="1">
            <a:spLocks noChangeArrowheads="1"/>
          </p:cNvSpPr>
          <p:nvPr/>
        </p:nvSpPr>
        <p:spPr bwMode="auto">
          <a:xfrm>
            <a:off x="0" y="6362164"/>
            <a:ext cx="92022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en-US" sz="1400" i="1" dirty="0" smtClean="0">
                <a:solidFill>
                  <a:srgbClr val="002060"/>
                </a:solidFill>
                <a:latin typeface="+mn-lt"/>
              </a:rPr>
              <a:t>“Momentum </a:t>
            </a:r>
            <a:r>
              <a:rPr lang="en-US" sz="1400" i="1" dirty="0">
                <a:solidFill>
                  <a:srgbClr val="002060"/>
                </a:solidFill>
                <a:latin typeface="+mn-lt"/>
              </a:rPr>
              <a:t>measurement by the angular method </a:t>
            </a:r>
            <a:r>
              <a:rPr lang="en-US" sz="1400" i="1" dirty="0" smtClean="0">
                <a:solidFill>
                  <a:srgbClr val="002060"/>
                </a:solidFill>
                <a:latin typeface="+mn-lt"/>
              </a:rPr>
              <a:t>in the </a:t>
            </a:r>
            <a:r>
              <a:rPr lang="en-US" sz="1400" i="1" dirty="0">
                <a:solidFill>
                  <a:srgbClr val="002060"/>
                </a:solidFill>
                <a:latin typeface="+mn-lt"/>
              </a:rPr>
              <a:t>Emulsion Cloud </a:t>
            </a:r>
            <a:r>
              <a:rPr lang="en-US" sz="1400" i="1" dirty="0" smtClean="0">
                <a:solidFill>
                  <a:srgbClr val="002060"/>
                </a:solidFill>
                <a:latin typeface="+mn-lt"/>
              </a:rPr>
              <a:t>Chamber”,</a:t>
            </a:r>
          </a:p>
          <a:p>
            <a:pPr algn="r"/>
            <a:r>
              <a:rPr lang="en-US" sz="1400" dirty="0" smtClean="0">
                <a:solidFill>
                  <a:srgbClr val="002060"/>
                </a:solidFill>
                <a:latin typeface="+mn-lt"/>
              </a:rPr>
              <a:t>Nuclear </a:t>
            </a:r>
            <a:r>
              <a:rPr lang="en-US" sz="1400" dirty="0">
                <a:solidFill>
                  <a:srgbClr val="002060"/>
                </a:solidFill>
                <a:latin typeface="+mn-lt"/>
              </a:rPr>
              <a:t>Instruments and Methods in Physics Research A 512 (2003) 539–545</a:t>
            </a:r>
            <a:endParaRPr lang="en-US" sz="14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79512" y="3709481"/>
            <a:ext cx="87849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From the slope measurements along the particle track of the same particle obtained  from the ECC it is possible to calculate the particle impulse in the range: 200 MeV/c ÷ 2 </a:t>
            </a:r>
            <a:r>
              <a:rPr lang="en-US" sz="2000" dirty="0" err="1" smtClean="0">
                <a:solidFill>
                  <a:srgbClr val="002060"/>
                </a:solidFill>
                <a:latin typeface="Arial"/>
                <a:cs typeface="Arial"/>
              </a:rPr>
              <a:t>GeV</a:t>
            </a: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/c</a:t>
            </a:r>
            <a:endParaRPr lang="en-US" sz="2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07504" y="5236109"/>
            <a:ext cx="3769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The algorithm was used for OPERA experiment and is based on: </a:t>
            </a:r>
            <a:endParaRPr lang="en-US" sz="2000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22" name="Rectangle 4"/>
          <p:cNvSpPr>
            <a:spLocks noGrp="1" noChangeArrowheads="1"/>
          </p:cNvSpPr>
          <p:nvPr>
            <p:ph type="title"/>
          </p:nvPr>
        </p:nvSpPr>
        <p:spPr>
          <a:xfrm>
            <a:off x="251520" y="44624"/>
            <a:ext cx="8686800" cy="1139825"/>
          </a:xfrm>
        </p:spPr>
        <p:txBody>
          <a:bodyPr/>
          <a:lstStyle/>
          <a:p>
            <a:r>
              <a:rPr lang="en-US" altLang="ja-JP" sz="2900" b="1" dirty="0" smtClean="0">
                <a:solidFill>
                  <a:srgbClr val="FF0000"/>
                </a:solidFill>
                <a:latin typeface="Arial" pitchFamily="34" charset="0"/>
                <a:ea typeface="Batang" pitchFamily="18" charset="-127"/>
              </a:rPr>
              <a:t>Kinematical measurements</a:t>
            </a:r>
            <a:r>
              <a:rPr lang="en-US" altLang="ja-JP" sz="2500" dirty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altLang="ja-JP" sz="2500" dirty="0">
                <a:solidFill>
                  <a:srgbClr val="FF0000"/>
                </a:solidFill>
                <a:latin typeface="Arial" pitchFamily="34" charset="0"/>
              </a:rPr>
            </a:br>
            <a:r>
              <a:rPr lang="en-US" altLang="ja-JP" sz="2500" dirty="0">
                <a:solidFill>
                  <a:srgbClr val="FF0000"/>
                </a:solidFill>
                <a:latin typeface="Arial" pitchFamily="34" charset="0"/>
              </a:rPr>
              <a:t>1</a:t>
            </a:r>
            <a:r>
              <a:rPr lang="en-US" altLang="ja-JP" sz="2500" dirty="0" smtClean="0">
                <a:solidFill>
                  <a:srgbClr val="FF0000"/>
                </a:solidFill>
                <a:latin typeface="Arial" pitchFamily="34" charset="0"/>
              </a:rPr>
              <a:t>. Momentum </a:t>
            </a:r>
            <a:r>
              <a:rPr lang="en-US" altLang="ja-JP" sz="2500" dirty="0">
                <a:solidFill>
                  <a:srgbClr val="FF0000"/>
                </a:solidFill>
                <a:latin typeface="Arial" pitchFamily="34" charset="0"/>
              </a:rPr>
              <a:t>measurement by multiple coulomb </a:t>
            </a:r>
            <a:r>
              <a:rPr lang="en-US" altLang="ja-JP" sz="2500" dirty="0" smtClean="0">
                <a:solidFill>
                  <a:srgbClr val="FF0000"/>
                </a:solidFill>
                <a:latin typeface="Arial" pitchFamily="34" charset="0"/>
              </a:rPr>
              <a:t>scattering (MCS)</a:t>
            </a:r>
            <a:endParaRPr lang="en-US" altLang="ja-JP" sz="250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3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momentum_MCS_toni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150" y="1411215"/>
            <a:ext cx="4436533" cy="4221862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203202" y="5757330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11 % of the total tracks of the sample</a:t>
            </a:r>
            <a:endParaRPr lang="en-US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5232402" y="6290156"/>
            <a:ext cx="3911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preliminary results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5076056" y="1916832"/>
            <a:ext cx="396044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Tracks behind the first 6 emulsions</a:t>
            </a:r>
          </a:p>
          <a:p>
            <a:pPr marL="180975" indent="-180975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Tracks with at least 3 segments passing through 	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80950" y="45269"/>
            <a:ext cx="8686800" cy="935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900" b="1" kern="0" dirty="0" smtClean="0">
                <a:solidFill>
                  <a:srgbClr val="FF0000"/>
                </a:solidFill>
                <a:latin typeface="Arial" pitchFamily="34" charset="0"/>
                <a:ea typeface="Batang" pitchFamily="18" charset="-127"/>
              </a:rPr>
              <a:t>Kinematical measurements</a:t>
            </a:r>
            <a:r>
              <a:rPr lang="en-US" altLang="ja-JP" sz="2500" kern="0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altLang="ja-JP" sz="2500" kern="0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US" altLang="ja-JP" sz="2500" kern="0" dirty="0" smtClean="0">
                <a:solidFill>
                  <a:srgbClr val="FF0000"/>
                </a:solidFill>
                <a:latin typeface="Arial" pitchFamily="34" charset="0"/>
              </a:rPr>
              <a:t>1.Momentum measurement by MCS</a:t>
            </a:r>
            <a:endParaRPr lang="en-US" altLang="ja-JP" sz="2500" kern="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230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 descr="momentum_RANGE_toni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98601"/>
            <a:ext cx="4243953" cy="40386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203202" y="5757330"/>
            <a:ext cx="502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82 % of the </a:t>
            </a:r>
            <a:r>
              <a:rPr lang="it-IT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4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tracks</a:t>
            </a:r>
            <a:r>
              <a:rPr lang="it-IT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the sample</a:t>
            </a:r>
            <a:endParaRPr lang="it-IT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5232402" y="6290156"/>
            <a:ext cx="39115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/>
                <a:cs typeface="Arial"/>
              </a:rPr>
              <a:t>preliminary results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5049341" y="2060848"/>
            <a:ext cx="39604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Tracks for which it is not possible the measurement by the MCS method</a:t>
            </a:r>
          </a:p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Tracks stopped in the first 6 emulsions</a:t>
            </a:r>
          </a:p>
          <a:p>
            <a:pPr marL="180975" indent="-180975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tabLst>
                <a:tab pos="180975" algn="l"/>
              </a:tabLst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Tracks not stopped inside the  considered volume (20 layers)</a:t>
            </a:r>
            <a:endParaRPr lang="en-US" sz="20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4"/>
          <p:cNvSpPr txBox="1">
            <a:spLocks noChangeArrowheads="1"/>
          </p:cNvSpPr>
          <p:nvPr/>
        </p:nvSpPr>
        <p:spPr bwMode="auto">
          <a:xfrm>
            <a:off x="266429" y="0"/>
            <a:ext cx="86868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altLang="ja-JP" sz="2900" b="1" kern="0" dirty="0" smtClean="0">
                <a:solidFill>
                  <a:srgbClr val="FF0000"/>
                </a:solidFill>
                <a:latin typeface="Arial" pitchFamily="34" charset="0"/>
                <a:ea typeface="Batang" pitchFamily="18" charset="-127"/>
              </a:rPr>
              <a:t>Kinematical measurements</a:t>
            </a:r>
            <a:r>
              <a:rPr lang="en-US" altLang="ja-JP" sz="2500" kern="0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altLang="ja-JP" sz="2500" kern="0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US" altLang="ja-JP" sz="2500" kern="0" dirty="0" smtClean="0">
                <a:solidFill>
                  <a:srgbClr val="FF0000"/>
                </a:solidFill>
                <a:latin typeface="Arial" pitchFamily="34" charset="0"/>
              </a:rPr>
              <a:t>2. Momentum measurement by range</a:t>
            </a:r>
            <a:endParaRPr lang="en-US" altLang="ja-JP" sz="2500" kern="0" dirty="0">
              <a:solidFill>
                <a:srgbClr val="FF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2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5496" y="908720"/>
            <a:ext cx="8964613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Hadrontherapy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motivation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200" baseline="30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fragmentation measurement with t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 </a:t>
            </a:r>
            <a:r>
              <a:rPr lang="en-GB" sz="3200" dirty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Emulsion Cloud Chamber (ECC) 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detector</a:t>
            </a:r>
            <a:endParaRPr lang="en-GB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FIRST detector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Measurements at GSI in the FIRST set-up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Preliminary results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Conclusion</a:t>
            </a:r>
            <a:endParaRPr lang="en-GB" sz="3200" b="1" dirty="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39752" y="83568"/>
            <a:ext cx="4001258" cy="5492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84458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57425" y="116632"/>
            <a:ext cx="4835525" cy="436563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614448"/>
            <a:ext cx="8928992" cy="4830776"/>
          </a:xfrm>
        </p:spPr>
        <p:txBody>
          <a:bodyPr/>
          <a:lstStyle/>
          <a:p>
            <a:pPr marL="106362" indent="0" algn="just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endParaRPr lang="en-US" sz="2400" dirty="0" smtClean="0">
              <a:solidFill>
                <a:srgbClr val="002060"/>
              </a:solidFill>
              <a:ea typeface="+mn-ea"/>
              <a:cs typeface="Arial" panose="020B0604020202020204" pitchFamily="34" charset="0"/>
            </a:endParaRPr>
          </a:p>
          <a:p>
            <a:pPr marL="361950" indent="-255588"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Emulsion Cloud Chamber technique used to study the fragmentation of Carbon ions</a:t>
            </a:r>
          </a:p>
          <a:p>
            <a:pPr marL="963612" lvl="1" indent="-457200" algn="just" eaLnBrk="1" hangingPunct="1">
              <a:spcBef>
                <a:spcPts val="600"/>
              </a:spcBef>
              <a:spcAft>
                <a:spcPts val="600"/>
              </a:spcAft>
              <a:buAutoNum type="arabicPeriod"/>
              <a:defRPr/>
            </a:pPr>
            <a:r>
              <a:rPr lang="en-US" sz="2000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Homogeneous ECC used as target and detector</a:t>
            </a:r>
          </a:p>
          <a:p>
            <a:pPr marL="963612" lvl="1" indent="-457200" algn="just" eaLnBrk="1" hangingPunct="1">
              <a:spcBef>
                <a:spcPts val="600"/>
              </a:spcBef>
              <a:spcAft>
                <a:spcPts val="600"/>
              </a:spcAft>
              <a:buFontTx/>
              <a:buAutoNum type="arabicPeriod"/>
              <a:defRPr/>
            </a:pPr>
            <a:r>
              <a:rPr lang="en-US" sz="2000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Not </a:t>
            </a:r>
            <a:r>
              <a:rPr 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Homogeneous ECC used as detector</a:t>
            </a:r>
          </a:p>
          <a:p>
            <a:pPr marL="106362" indent="0" algn="just" eaLnBrk="1" hangingPunct="1">
              <a:spcBef>
                <a:spcPts val="600"/>
              </a:spcBef>
              <a:spcAft>
                <a:spcPts val="600"/>
              </a:spcAft>
              <a:buNone/>
              <a:defRPr/>
            </a:pPr>
            <a:r>
              <a:rPr lang="en-US" sz="2400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From these studies:</a:t>
            </a:r>
          </a:p>
          <a:p>
            <a:pPr marL="361950" indent="-255588"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Discrimination of produced fragments in Z</a:t>
            </a:r>
            <a:endParaRPr lang="en-US" sz="2400" dirty="0">
              <a:solidFill>
                <a:srgbClr val="002060"/>
              </a:solidFill>
              <a:ea typeface="+mn-ea"/>
              <a:cs typeface="Arial" panose="020B0604020202020204" pitchFamily="34" charset="0"/>
            </a:endParaRPr>
          </a:p>
          <a:p>
            <a:pPr marL="361950" indent="-255588"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Charge-changing cross-section measured</a:t>
            </a:r>
          </a:p>
          <a:p>
            <a:pPr marL="361950" indent="-255588" algn="just" eaLnBrk="1" hangingPunct="1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dirty="0" smtClean="0">
                <a:solidFill>
                  <a:srgbClr val="002060"/>
                </a:solidFill>
                <a:ea typeface="+mn-ea"/>
                <a:cs typeface="Arial" panose="020B0604020202020204" pitchFamily="34" charset="0"/>
              </a:rPr>
              <a:t>Moment measurement with MCS algorithm and range method</a:t>
            </a:r>
            <a:endParaRPr lang="it-IT" sz="2400" dirty="0" smtClean="0">
              <a:solidFill>
                <a:srgbClr val="002060"/>
              </a:solidFill>
              <a:cs typeface="Arial"/>
            </a:endParaRPr>
          </a:p>
          <a:p>
            <a:pPr marL="0" indent="0" algn="just">
              <a:buNone/>
            </a:pPr>
            <a:endParaRPr lang="it-IT" sz="2400" dirty="0" smtClean="0">
              <a:solidFill>
                <a:srgbClr val="FF0000"/>
              </a:solidFill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0" y="836712"/>
            <a:ext cx="5436096" cy="1277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For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hadrons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compared to X and </a:t>
            </a:r>
            <a:r>
              <a:rPr lang="el-GR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γ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):</a:t>
            </a:r>
          </a:p>
          <a:p>
            <a:pPr marL="273050" lvl="1" indent="-2730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Energy deposited at the end of ionization range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35696" y="53985"/>
            <a:ext cx="5616624" cy="5492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 err="1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Hadrontherapy</a:t>
            </a:r>
            <a:r>
              <a:rPr lang="en-US" sz="2800" b="1" kern="0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 motivation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985" y="2046609"/>
            <a:ext cx="4211960" cy="400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84239" y="2513216"/>
            <a:ext cx="4752528" cy="372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For </a:t>
            </a:r>
            <a:r>
              <a:rPr lang="en-US" sz="2400" b="1" baseline="300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12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(</a:t>
            </a:r>
            <a:r>
              <a:rPr lang="en-US" sz="2400" b="1" i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compared to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protons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):</a:t>
            </a:r>
            <a:endParaRPr lang="en-US" sz="2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  <a:p>
            <a:pPr marL="273050" lvl="1" indent="-2730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Reduced lateral and  longitudinal diffusion;</a:t>
            </a:r>
          </a:p>
          <a:p>
            <a:pPr marL="273050" lvl="1" indent="-2730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Higher therapeutic  effectiveness;</a:t>
            </a:r>
          </a:p>
          <a:p>
            <a:pPr marL="273050" lvl="1" indent="-2730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Tissue thickness tunable by changing the nuclei energy;</a:t>
            </a:r>
          </a:p>
          <a:p>
            <a:pPr marL="273050" lvl="1" indent="-273050" algn="l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Less energy deposited to healthy neighboring tissues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E931-BD9D-0F4A-B482-8EEEC53E1032}" type="slidenum">
              <a:rPr lang="it-IT" smtClean="0"/>
              <a:t>40</a:t>
            </a:fld>
            <a:endParaRPr lang="it-IT"/>
          </a:p>
        </p:txBody>
      </p:sp>
      <p:pic>
        <p:nvPicPr>
          <p:cNvPr id="9" name="Immagine 8" descr="Nplate_toni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2" y="914397"/>
            <a:ext cx="4675613" cy="4487333"/>
          </a:xfrm>
          <a:prstGeom prst="rect">
            <a:avLst/>
          </a:prstGeom>
        </p:spPr>
      </p:pic>
      <p:pic>
        <p:nvPicPr>
          <p:cNvPr id="10" name="Immagine 9" descr="Maxplate_toni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254" y="914397"/>
            <a:ext cx="4675612" cy="4487333"/>
          </a:xfrm>
          <a:prstGeom prst="rect">
            <a:avLst/>
          </a:prstGeom>
        </p:spPr>
      </p:pic>
      <p:sp>
        <p:nvSpPr>
          <p:cNvPr id="6" name="Titolo 1"/>
          <p:cNvSpPr>
            <a:spLocks noGrp="1"/>
          </p:cNvSpPr>
          <p:nvPr>
            <p:ph type="title"/>
          </p:nvPr>
        </p:nvSpPr>
        <p:spPr>
          <a:xfrm>
            <a:off x="457200" y="20638"/>
            <a:ext cx="7975600" cy="70326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Backup </a:t>
            </a:r>
            <a:r>
              <a:rPr lang="it-IT" dirty="0" err="1" smtClean="0"/>
              <a:t>slides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8641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9a_ne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76872"/>
            <a:ext cx="410105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9890279"/>
              </p:ext>
            </p:extLst>
          </p:nvPr>
        </p:nvGraphicFramePr>
        <p:xfrm>
          <a:off x="1691680" y="1412776"/>
          <a:ext cx="2154237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Equation" r:id="rId4" imgW="1155700" imgH="228600" progId="Equation.DSMT4">
                  <p:embed/>
                </p:oleObj>
              </mc:Choice>
              <mc:Fallback>
                <p:oleObj name="Equation" r:id="rId4" imgW="11557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1412776"/>
                        <a:ext cx="2154237" cy="425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19"/>
          <p:cNvSpPr>
            <a:spLocks noChangeArrowheads="1"/>
          </p:cNvSpPr>
          <p:nvPr/>
        </p:nvSpPr>
        <p:spPr bwMode="auto">
          <a:xfrm>
            <a:off x="1835696" y="260648"/>
            <a:ext cx="5481637" cy="461962"/>
          </a:xfrm>
          <a:prstGeom prst="rect">
            <a:avLst/>
          </a:prstGeom>
          <a:solidFill>
            <a:srgbClr val="92D050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Interaction length of secondary ions</a:t>
            </a:r>
            <a:endParaRPr lang="it-IT" sz="2400" b="1" dirty="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5" name="Picture 28" descr="9b_new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948" y="2204864"/>
            <a:ext cx="3874016" cy="349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6293774"/>
              </p:ext>
            </p:extLst>
          </p:nvPr>
        </p:nvGraphicFramePr>
        <p:xfrm>
          <a:off x="5508104" y="1340768"/>
          <a:ext cx="2030413" cy="38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5" name="Equation" r:id="rId7" imgW="1193800" imgH="228600" progId="Equation.DSMT4">
                  <p:embed/>
                </p:oleObj>
              </mc:Choice>
              <mc:Fallback>
                <p:oleObj name="Equation" r:id="rId7" imgW="1193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1340768"/>
                        <a:ext cx="2030413" cy="388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7827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7179608" cy="400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86" y="4077072"/>
            <a:ext cx="8532441" cy="103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236869"/>
            <a:ext cx="8372003" cy="164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59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8532441" cy="1039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61" y="2564904"/>
            <a:ext cx="8372003" cy="1648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2345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o 7"/>
          <p:cNvGrpSpPr/>
          <p:nvPr/>
        </p:nvGrpSpPr>
        <p:grpSpPr>
          <a:xfrm>
            <a:off x="91421" y="2852936"/>
            <a:ext cx="4419296" cy="3042885"/>
            <a:chOff x="-2697176" y="-851941"/>
            <a:chExt cx="11368897" cy="7709941"/>
          </a:xfrm>
        </p:grpSpPr>
        <p:pic>
          <p:nvPicPr>
            <p:cNvPr id="2" name="Immagine 1" descr="zoom_sign_npl6.gif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697176" y="-851941"/>
              <a:ext cx="11368897" cy="7709941"/>
            </a:xfrm>
            <a:prstGeom prst="rect">
              <a:avLst/>
            </a:prstGeom>
          </p:spPr>
        </p:pic>
        <p:sp>
          <p:nvSpPr>
            <p:cNvPr id="5" name="Rettangolo 4"/>
            <p:cNvSpPr/>
            <p:nvPr/>
          </p:nvSpPr>
          <p:spPr>
            <a:xfrm>
              <a:off x="-403152" y="1713240"/>
              <a:ext cx="6813275" cy="3023365"/>
            </a:xfrm>
            <a:prstGeom prst="rect">
              <a:avLst/>
            </a:prstGeom>
            <a:noFill/>
            <a:ln w="76200" cmpd="sng"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4558707" y="2852936"/>
            <a:ext cx="4405781" cy="3042885"/>
            <a:chOff x="531634" y="4118308"/>
            <a:chExt cx="5132657" cy="3480767"/>
          </a:xfrm>
        </p:grpSpPr>
        <p:pic>
          <p:nvPicPr>
            <p:cNvPr id="4" name="Immagine 3" descr="zoom_BGD_npl6.gif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1634" y="4118308"/>
              <a:ext cx="5132657" cy="3480767"/>
            </a:xfrm>
            <a:prstGeom prst="rect">
              <a:avLst/>
            </a:prstGeom>
          </p:spPr>
        </p:pic>
        <p:sp>
          <p:nvSpPr>
            <p:cNvPr id="9" name="Rettangolo 8"/>
            <p:cNvSpPr/>
            <p:nvPr/>
          </p:nvSpPr>
          <p:spPr>
            <a:xfrm>
              <a:off x="1544470" y="5321363"/>
              <a:ext cx="3116712" cy="1319978"/>
            </a:xfrm>
            <a:prstGeom prst="rect">
              <a:avLst/>
            </a:prstGeom>
            <a:noFill/>
            <a:ln w="76200" cmpd="sng">
              <a:solidFill>
                <a:srgbClr val="0000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3" name="Rettangolo 2"/>
          <p:cNvSpPr/>
          <p:nvPr/>
        </p:nvSpPr>
        <p:spPr>
          <a:xfrm>
            <a:off x="5449661" y="6034121"/>
            <a:ext cx="27767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0.1≤ </a:t>
            </a: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tg </a:t>
            </a:r>
            <a:r>
              <a:rPr lang="el-G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it-IT" sz="2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≤ 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0.9</a:t>
            </a: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-0.3 </a:t>
            </a: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≤ tg </a:t>
            </a:r>
            <a:r>
              <a:rPr lang="el-G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it-IT" sz="2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≤ 0.28)</a:t>
            </a:r>
          </a:p>
        </p:txBody>
      </p:sp>
      <p:sp>
        <p:nvSpPr>
          <p:cNvPr id="13" name="Rettangolo 12"/>
          <p:cNvSpPr/>
          <p:nvPr/>
        </p:nvSpPr>
        <p:spPr>
          <a:xfrm>
            <a:off x="791478" y="5949280"/>
            <a:ext cx="286168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Arial"/>
                <a:cs typeface="Arial"/>
              </a:rPr>
              <a:t> 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-0.9≤ </a:t>
            </a: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tg </a:t>
            </a:r>
            <a:r>
              <a:rPr lang="el-G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it-IT" sz="2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</a:t>
            </a: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≤ 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-0.1</a:t>
            </a:r>
          </a:p>
          <a:p>
            <a:pPr algn="l"/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-0.3 ≤ tg </a:t>
            </a:r>
            <a:r>
              <a:rPr lang="el-GR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Θ</a:t>
            </a:r>
            <a:r>
              <a:rPr lang="it-IT" sz="2400" baseline="-25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</a:t>
            </a:r>
            <a:r>
              <a:rPr lang="it-IT" sz="2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≤ </a:t>
            </a:r>
            <a:r>
              <a:rPr lang="it-IT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0.28</a:t>
            </a:r>
            <a:endParaRPr lang="it-IT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553300" y="2399682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Signal</a:t>
            </a:r>
            <a:r>
              <a:rPr lang="it-IT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t-IT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5490808" y="2348880"/>
            <a:ext cx="23230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t-IT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Cosmic</a:t>
            </a:r>
            <a:r>
              <a:rPr lang="it-IT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800" b="1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rays</a:t>
            </a:r>
            <a:endParaRPr lang="it-IT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7732" y="84665"/>
            <a:ext cx="8991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Reconstruction</a:t>
            </a:r>
            <a:r>
              <a:rPr lang="it-IT" sz="2800" b="1" dirty="0" smtClean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it-IT" sz="2800" b="1" dirty="0" err="1" smtClean="0">
                <a:solidFill>
                  <a:srgbClr val="FF0000"/>
                </a:solidFill>
                <a:latin typeface="Arial"/>
                <a:cs typeface="Arial"/>
              </a:rPr>
              <a:t>efficiency</a:t>
            </a:r>
            <a:endParaRPr lang="it-IT" sz="2800" dirty="0">
              <a:solidFill>
                <a:srgbClr val="FF0000"/>
              </a:solidFill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91421" y="630780"/>
            <a:ext cx="370837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2060"/>
                </a:solidFill>
                <a:latin typeface="Arial"/>
                <a:cs typeface="Arial"/>
              </a:rPr>
              <a:t>Tracks selected:</a:t>
            </a:r>
            <a:endParaRPr lang="en-US" sz="2000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angle 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selection</a:t>
            </a:r>
            <a:endParaRPr lang="it-IT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segments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≥ 2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/>
              <a:buChar char="•"/>
            </a:pP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Number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of </a:t>
            </a:r>
            <a:r>
              <a:rPr lang="it-IT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plates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it-IT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≥ </a:t>
            </a:r>
            <a:r>
              <a:rPr lang="it-IT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218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Data (images) processing and motion control flow in the ESS</a:t>
            </a:r>
            <a:endParaRPr lang="en-US" sz="2800" dirty="0"/>
          </a:p>
        </p:txBody>
      </p: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1489521" y="1203235"/>
            <a:ext cx="7467600" cy="2057400"/>
            <a:chOff x="48" y="2688"/>
            <a:chExt cx="4704" cy="1296"/>
          </a:xfrm>
        </p:grpSpPr>
        <p:sp>
          <p:nvSpPr>
            <p:cNvPr id="5" name="Rectangle 61"/>
            <p:cNvSpPr>
              <a:spLocks noChangeArrowheads="1"/>
            </p:cNvSpPr>
            <p:nvPr/>
          </p:nvSpPr>
          <p:spPr bwMode="auto">
            <a:xfrm>
              <a:off x="48" y="2688"/>
              <a:ext cx="4704" cy="1296"/>
            </a:xfrm>
            <a:prstGeom prst="rect">
              <a:avLst/>
            </a:prstGeom>
            <a:gradFill rotWithShape="0">
              <a:gsLst>
                <a:gs pos="0">
                  <a:srgbClr val="009999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AutoShape 58"/>
            <p:cNvSpPr>
              <a:spLocks noChangeArrowheads="1"/>
            </p:cNvSpPr>
            <p:nvPr/>
          </p:nvSpPr>
          <p:spPr bwMode="auto">
            <a:xfrm>
              <a:off x="2016" y="2832"/>
              <a:ext cx="1296" cy="336"/>
            </a:xfrm>
            <a:prstGeom prst="wedgeEllipseCallout">
              <a:avLst>
                <a:gd name="adj1" fmla="val -67903"/>
                <a:gd name="adj2" fmla="val 5356"/>
              </a:avLst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280×365μm</a:t>
              </a:r>
              <a:r>
                <a:rPr lang="it-IT" sz="1600" baseline="30000">
                  <a:solidFill>
                    <a:srgbClr val="000066"/>
                  </a:solidFill>
                  <a:latin typeface="Trebuchet MS" pitchFamily="34" charset="0"/>
                </a:rPr>
                <a:t>2</a:t>
              </a:r>
              <a:endParaRPr lang="en-GB" sz="1600" baseline="300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7" name="Rectangle 38"/>
            <p:cNvSpPr>
              <a:spLocks noChangeArrowheads="1"/>
            </p:cNvSpPr>
            <p:nvPr/>
          </p:nvSpPr>
          <p:spPr bwMode="auto">
            <a:xfrm>
              <a:off x="96" y="2751"/>
              <a:ext cx="1737" cy="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600">
                  <a:solidFill>
                    <a:schemeClr val="bg1"/>
                  </a:solidFill>
                  <a:latin typeface="Trebuchet MS" pitchFamily="34" charset="0"/>
                </a:rPr>
                <a:t>Tomographic sequences</a:t>
              </a:r>
              <a:br>
                <a:rPr lang="it-IT" sz="1600">
                  <a:solidFill>
                    <a:schemeClr val="bg1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chemeClr val="bg1"/>
                  </a:solidFill>
                  <a:latin typeface="Trebuchet MS" pitchFamily="34" charset="0"/>
                </a:rPr>
                <a:t>Z axis moving, 2D images</a:t>
              </a:r>
              <a:br>
                <a:rPr lang="it-IT" sz="1600">
                  <a:solidFill>
                    <a:schemeClr val="bg1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chemeClr val="bg1"/>
                  </a:solidFill>
                  <a:latin typeface="Trebuchet MS" pitchFamily="34" charset="0"/>
                </a:rPr>
                <a:t>spanning emulsion thickness</a:t>
              </a:r>
              <a:endParaRPr lang="en-GB" sz="1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  <p:sp>
          <p:nvSpPr>
            <p:cNvPr id="8" name="AutoShape 39" descr="Newsprint"/>
            <p:cNvSpPr>
              <a:spLocks noChangeArrowheads="1"/>
            </p:cNvSpPr>
            <p:nvPr/>
          </p:nvSpPr>
          <p:spPr bwMode="auto">
            <a:xfrm>
              <a:off x="288" y="3696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AutoShape 40" descr="Newsprint"/>
            <p:cNvSpPr>
              <a:spLocks noChangeArrowheads="1"/>
            </p:cNvSpPr>
            <p:nvPr/>
          </p:nvSpPr>
          <p:spPr bwMode="auto">
            <a:xfrm>
              <a:off x="288" y="3600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AutoShape 41" descr="Newsprint"/>
            <p:cNvSpPr>
              <a:spLocks noChangeArrowheads="1"/>
            </p:cNvSpPr>
            <p:nvPr/>
          </p:nvSpPr>
          <p:spPr bwMode="auto">
            <a:xfrm>
              <a:off x="288" y="3504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42" descr="Newsprint"/>
            <p:cNvSpPr>
              <a:spLocks noChangeArrowheads="1"/>
            </p:cNvSpPr>
            <p:nvPr/>
          </p:nvSpPr>
          <p:spPr bwMode="auto">
            <a:xfrm>
              <a:off x="288" y="3408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43" descr="Newsprint"/>
            <p:cNvSpPr>
              <a:spLocks noChangeArrowheads="1"/>
            </p:cNvSpPr>
            <p:nvPr/>
          </p:nvSpPr>
          <p:spPr bwMode="auto">
            <a:xfrm>
              <a:off x="288" y="3312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44"/>
            <p:cNvSpPr>
              <a:spLocks noChangeShapeType="1"/>
            </p:cNvSpPr>
            <p:nvPr/>
          </p:nvSpPr>
          <p:spPr bwMode="auto">
            <a:xfrm>
              <a:off x="1248" y="33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AutoShape 46"/>
            <p:cNvSpPr>
              <a:spLocks noChangeArrowheads="1"/>
            </p:cNvSpPr>
            <p:nvPr/>
          </p:nvSpPr>
          <p:spPr bwMode="auto">
            <a:xfrm>
              <a:off x="1488" y="3600"/>
              <a:ext cx="2064" cy="288"/>
            </a:xfrm>
            <a:prstGeom prst="rightArrow">
              <a:avLst>
                <a:gd name="adj1" fmla="val 50000"/>
                <a:gd name="adj2" fmla="val 530035"/>
              </a:avLst>
            </a:prstGeom>
            <a:gradFill rotWithShape="0">
              <a:gsLst>
                <a:gs pos="0">
                  <a:srgbClr val="66CCFF"/>
                </a:gs>
                <a:gs pos="100000">
                  <a:srgbClr val="3333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47"/>
            <p:cNvSpPr>
              <a:spLocks noChangeArrowheads="1"/>
            </p:cNvSpPr>
            <p:nvPr/>
          </p:nvSpPr>
          <p:spPr bwMode="auto">
            <a:xfrm>
              <a:off x="1416" y="3624"/>
              <a:ext cx="141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Move XYZ to next view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16" name="AutoShape 48"/>
            <p:cNvSpPr>
              <a:spLocks noChangeArrowheads="1"/>
            </p:cNvSpPr>
            <p:nvPr/>
          </p:nvSpPr>
          <p:spPr bwMode="auto">
            <a:xfrm>
              <a:off x="1488" y="3216"/>
              <a:ext cx="2064" cy="336"/>
            </a:xfrm>
            <a:prstGeom prst="rightArrow">
              <a:avLst>
                <a:gd name="adj1" fmla="val 50000"/>
                <a:gd name="adj2" fmla="val 454315"/>
              </a:avLst>
            </a:prstGeom>
            <a:gradFill rotWithShape="0">
              <a:gsLst>
                <a:gs pos="0">
                  <a:srgbClr val="66CCFF"/>
                </a:gs>
                <a:gs pos="100000">
                  <a:srgbClr val="3333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49"/>
            <p:cNvSpPr>
              <a:spLocks noChangeArrowheads="1"/>
            </p:cNvSpPr>
            <p:nvPr/>
          </p:nvSpPr>
          <p:spPr bwMode="auto">
            <a:xfrm>
              <a:off x="1710" y="3279"/>
              <a:ext cx="115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Process/save data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18" name="AutoShape 50" descr="Newsprint"/>
            <p:cNvSpPr>
              <a:spLocks noChangeArrowheads="1"/>
            </p:cNvSpPr>
            <p:nvPr/>
          </p:nvSpPr>
          <p:spPr bwMode="auto">
            <a:xfrm>
              <a:off x="3600" y="3696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51" descr="Newsprint"/>
            <p:cNvSpPr>
              <a:spLocks noChangeArrowheads="1"/>
            </p:cNvSpPr>
            <p:nvPr/>
          </p:nvSpPr>
          <p:spPr bwMode="auto">
            <a:xfrm>
              <a:off x="3600" y="3600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52" descr="Newsprint"/>
            <p:cNvSpPr>
              <a:spLocks noChangeArrowheads="1"/>
            </p:cNvSpPr>
            <p:nvPr/>
          </p:nvSpPr>
          <p:spPr bwMode="auto">
            <a:xfrm>
              <a:off x="3600" y="3504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53" descr="Newsprint"/>
            <p:cNvSpPr>
              <a:spLocks noChangeArrowheads="1"/>
            </p:cNvSpPr>
            <p:nvPr/>
          </p:nvSpPr>
          <p:spPr bwMode="auto">
            <a:xfrm>
              <a:off x="3600" y="3408"/>
              <a:ext cx="1104" cy="240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utoShape 54" descr="Newsprint"/>
            <p:cNvSpPr>
              <a:spLocks noChangeArrowheads="1"/>
            </p:cNvSpPr>
            <p:nvPr/>
          </p:nvSpPr>
          <p:spPr bwMode="auto">
            <a:xfrm>
              <a:off x="3600" y="3323"/>
              <a:ext cx="1104" cy="218"/>
            </a:xfrm>
            <a:prstGeom prst="parallelogram">
              <a:avLst>
                <a:gd name="adj" fmla="val 115000"/>
              </a:avLst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55"/>
            <p:cNvSpPr>
              <a:spLocks noChangeShapeType="1"/>
            </p:cNvSpPr>
            <p:nvPr/>
          </p:nvSpPr>
          <p:spPr bwMode="auto">
            <a:xfrm>
              <a:off x="4560" y="3312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56"/>
            <p:cNvSpPr>
              <a:spLocks noChangeArrowheads="1"/>
            </p:cNvSpPr>
            <p:nvPr/>
          </p:nvSpPr>
          <p:spPr bwMode="auto">
            <a:xfrm>
              <a:off x="3436" y="2856"/>
              <a:ext cx="1230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it-IT" sz="1600">
                  <a:solidFill>
                    <a:schemeClr val="bg1"/>
                  </a:solidFill>
                  <a:latin typeface="Trebuchet MS" pitchFamily="34" charset="0"/>
                </a:rPr>
                <a:t>Next field of view,</a:t>
              </a:r>
              <a:br>
                <a:rPr lang="it-IT" sz="1600">
                  <a:solidFill>
                    <a:schemeClr val="bg1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chemeClr val="bg1"/>
                  </a:solidFill>
                  <a:latin typeface="Trebuchet MS" pitchFamily="34" charset="0"/>
                </a:rPr>
                <a:t>Z at top, new cycle</a:t>
              </a:r>
              <a:endParaRPr lang="en-GB" sz="1600">
                <a:solidFill>
                  <a:schemeClr val="bg1"/>
                </a:solidFill>
                <a:latin typeface="Trebuchet MS" pitchFamily="34" charset="0"/>
              </a:endParaRPr>
            </a:p>
          </p:txBody>
        </p:sp>
      </p:grpSp>
      <p:sp>
        <p:nvSpPr>
          <p:cNvPr id="25" name="Rectangle 21"/>
          <p:cNvSpPr>
            <a:spLocks noChangeArrowheads="1"/>
          </p:cNvSpPr>
          <p:nvPr/>
        </p:nvSpPr>
        <p:spPr bwMode="auto">
          <a:xfrm>
            <a:off x="121096" y="1977232"/>
            <a:ext cx="12112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800">
                <a:solidFill>
                  <a:srgbClr val="000066"/>
                </a:solidFill>
                <a:latin typeface="Trebuchet MS" pitchFamily="34" charset="0"/>
              </a:rPr>
              <a:t>DAQ cycle</a:t>
            </a:r>
            <a:br>
              <a:rPr lang="it-IT" sz="1800">
                <a:solidFill>
                  <a:srgbClr val="000066"/>
                </a:solidFill>
                <a:latin typeface="Trebuchet MS" pitchFamily="34" charset="0"/>
              </a:rPr>
            </a:br>
            <a:r>
              <a:rPr lang="it-IT" sz="1800">
                <a:solidFill>
                  <a:srgbClr val="000066"/>
                </a:solidFill>
                <a:latin typeface="Trebuchet MS" pitchFamily="34" charset="0"/>
              </a:rPr>
              <a:t>(185 ms)</a:t>
            </a:r>
            <a:endParaRPr lang="en-GB" sz="1800">
              <a:solidFill>
                <a:srgbClr val="000066"/>
              </a:solidFill>
              <a:latin typeface="Trebuchet MS" pitchFamily="34" charset="0"/>
            </a:endParaRPr>
          </a:p>
        </p:txBody>
      </p:sp>
      <p:grpSp>
        <p:nvGrpSpPr>
          <p:cNvPr id="26" name="Group 60"/>
          <p:cNvGrpSpPr>
            <a:grpSpLocks/>
          </p:cNvGrpSpPr>
          <p:nvPr/>
        </p:nvGrpSpPr>
        <p:grpSpPr bwMode="auto">
          <a:xfrm>
            <a:off x="121096" y="3486944"/>
            <a:ext cx="8915400" cy="2627313"/>
            <a:chOff x="96" y="768"/>
            <a:chExt cx="5616" cy="1871"/>
          </a:xfrm>
        </p:grpSpPr>
        <p:sp>
          <p:nvSpPr>
            <p:cNvPr id="27" name="Rectangle 45"/>
            <p:cNvSpPr>
              <a:spLocks noChangeArrowheads="1"/>
            </p:cNvSpPr>
            <p:nvPr/>
          </p:nvSpPr>
          <p:spPr bwMode="auto">
            <a:xfrm>
              <a:off x="96" y="768"/>
              <a:ext cx="5616" cy="180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FFCC99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Oval 22"/>
            <p:cNvSpPr>
              <a:spLocks noChangeArrowheads="1"/>
            </p:cNvSpPr>
            <p:nvPr/>
          </p:nvSpPr>
          <p:spPr bwMode="auto">
            <a:xfrm>
              <a:off x="144" y="786"/>
              <a:ext cx="960" cy="462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Camera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29" name="AutoShape 23"/>
            <p:cNvSpPr>
              <a:spLocks noChangeArrowheads="1"/>
            </p:cNvSpPr>
            <p:nvPr/>
          </p:nvSpPr>
          <p:spPr bwMode="auto">
            <a:xfrm>
              <a:off x="1165" y="870"/>
              <a:ext cx="384" cy="294"/>
            </a:xfrm>
            <a:prstGeom prst="rightArrow">
              <a:avLst>
                <a:gd name="adj1" fmla="val 50000"/>
                <a:gd name="adj2" fmla="val 96599"/>
              </a:avLst>
            </a:prstGeom>
            <a:gradFill rotWithShape="0">
              <a:gsLst>
                <a:gs pos="0">
                  <a:srgbClr val="66CCFF"/>
                </a:gs>
                <a:gs pos="100000">
                  <a:srgbClr val="3333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Rectangle 24"/>
            <p:cNvSpPr>
              <a:spLocks noChangeArrowheads="1"/>
            </p:cNvSpPr>
            <p:nvPr/>
          </p:nvSpPr>
          <p:spPr bwMode="auto">
            <a:xfrm>
              <a:off x="826" y="1222"/>
              <a:ext cx="1044" cy="5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2D Images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(peak 452 MB/s,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avg. 97 MB/s)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31" name="AutoShape 26"/>
            <p:cNvSpPr>
              <a:spLocks noChangeArrowheads="1"/>
            </p:cNvSpPr>
            <p:nvPr/>
          </p:nvSpPr>
          <p:spPr bwMode="auto">
            <a:xfrm>
              <a:off x="1680" y="786"/>
              <a:ext cx="1392" cy="420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1600" dirty="0" smtClean="0">
                  <a:solidFill>
                    <a:srgbClr val="000066"/>
                  </a:solidFill>
                  <a:latin typeface="Trebuchet MS" pitchFamily="34" charset="0"/>
                </a:rPr>
                <a:t>Image Processor board</a:t>
              </a:r>
              <a:r>
                <a:rPr lang="it-IT" sz="1600" dirty="0">
                  <a:solidFill>
                    <a:srgbClr val="000066"/>
                  </a:solidFill>
                  <a:latin typeface="Trebuchet MS" pitchFamily="34" charset="0"/>
                </a:rPr>
                <a:t/>
              </a:r>
              <a:br>
                <a:rPr lang="it-IT" sz="1600" dirty="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 dirty="0">
                  <a:solidFill>
                    <a:srgbClr val="000066"/>
                  </a:solidFill>
                  <a:latin typeface="Trebuchet MS" pitchFamily="34" charset="0"/>
                </a:rPr>
                <a:t>(Matrox Odyssey)</a:t>
              </a:r>
              <a:endParaRPr lang="en-GB" sz="1600" dirty="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32" name="AutoShape 27"/>
            <p:cNvSpPr>
              <a:spLocks noChangeArrowheads="1"/>
            </p:cNvSpPr>
            <p:nvPr/>
          </p:nvSpPr>
          <p:spPr bwMode="auto">
            <a:xfrm>
              <a:off x="3218" y="870"/>
              <a:ext cx="384" cy="294"/>
            </a:xfrm>
            <a:prstGeom prst="rightArrow">
              <a:avLst>
                <a:gd name="adj1" fmla="val 50000"/>
                <a:gd name="adj2" fmla="val 96599"/>
              </a:avLst>
            </a:prstGeom>
            <a:gradFill rotWithShape="0">
              <a:gsLst>
                <a:gs pos="0">
                  <a:srgbClr val="66CCFF"/>
                </a:gs>
                <a:gs pos="100000">
                  <a:srgbClr val="3333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Rectangle 28"/>
            <p:cNvSpPr>
              <a:spLocks noChangeArrowheads="1"/>
            </p:cNvSpPr>
            <p:nvPr/>
          </p:nvSpPr>
          <p:spPr bwMode="auto">
            <a:xfrm>
              <a:off x="3060" y="1222"/>
              <a:ext cx="69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Binarized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2D Images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34" name="AutoShape 29"/>
            <p:cNvSpPr>
              <a:spLocks noChangeArrowheads="1"/>
            </p:cNvSpPr>
            <p:nvPr/>
          </p:nvSpPr>
          <p:spPr bwMode="auto">
            <a:xfrm>
              <a:off x="3792" y="786"/>
              <a:ext cx="1008" cy="1765"/>
            </a:xfrm>
            <a:prstGeom prst="octagon">
              <a:avLst>
                <a:gd name="adj" fmla="val 8912"/>
              </a:avLst>
            </a:prstGeom>
            <a:solidFill>
              <a:srgbClr val="CC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Host PC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(Dual Pentium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Workstation)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Running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WinXP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35" name="AutoShape 30"/>
            <p:cNvSpPr>
              <a:spLocks noChangeArrowheads="1"/>
            </p:cNvSpPr>
            <p:nvPr/>
          </p:nvSpPr>
          <p:spPr bwMode="auto">
            <a:xfrm>
              <a:off x="4848" y="1500"/>
              <a:ext cx="720" cy="294"/>
            </a:xfrm>
            <a:prstGeom prst="rightArrow">
              <a:avLst>
                <a:gd name="adj1" fmla="val 50000"/>
                <a:gd name="adj2" fmla="val 181122"/>
              </a:avLst>
            </a:prstGeom>
            <a:gradFill rotWithShape="0">
              <a:gsLst>
                <a:gs pos="0">
                  <a:srgbClr val="66CCFF"/>
                </a:gs>
                <a:gs pos="100000">
                  <a:srgbClr val="3333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" name="Rectangle 31"/>
            <p:cNvSpPr>
              <a:spLocks noChangeArrowheads="1"/>
            </p:cNvSpPr>
            <p:nvPr/>
          </p:nvSpPr>
          <p:spPr bwMode="auto">
            <a:xfrm>
              <a:off x="4798" y="1836"/>
              <a:ext cx="789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3D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microtracks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37" name="AutoShape 32"/>
            <p:cNvSpPr>
              <a:spLocks noChangeArrowheads="1"/>
            </p:cNvSpPr>
            <p:nvPr/>
          </p:nvSpPr>
          <p:spPr bwMode="auto">
            <a:xfrm flipH="1">
              <a:off x="3216" y="1963"/>
              <a:ext cx="384" cy="294"/>
            </a:xfrm>
            <a:prstGeom prst="rightArrow">
              <a:avLst>
                <a:gd name="adj1" fmla="val 50000"/>
                <a:gd name="adj2" fmla="val 96599"/>
              </a:avLst>
            </a:prstGeom>
            <a:gradFill rotWithShape="0">
              <a:gsLst>
                <a:gs pos="0">
                  <a:srgbClr val="66CCFF"/>
                </a:gs>
                <a:gs pos="100000">
                  <a:srgbClr val="3333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" name="Rectangle 33"/>
            <p:cNvSpPr>
              <a:spLocks noChangeArrowheads="1"/>
            </p:cNvSpPr>
            <p:nvPr/>
          </p:nvSpPr>
          <p:spPr bwMode="auto">
            <a:xfrm>
              <a:off x="3033" y="2225"/>
              <a:ext cx="756" cy="4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XYZ Motion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Commands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39" name="AutoShape 34"/>
            <p:cNvSpPr>
              <a:spLocks noChangeArrowheads="1"/>
            </p:cNvSpPr>
            <p:nvPr/>
          </p:nvSpPr>
          <p:spPr bwMode="auto">
            <a:xfrm>
              <a:off x="1584" y="1836"/>
              <a:ext cx="1440" cy="505"/>
            </a:xfrm>
            <a:prstGeom prst="roundRect">
              <a:avLst>
                <a:gd name="adj" fmla="val 16667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Motion Controller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(National Instruments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FlexMotion)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40" name="AutoShape 35"/>
            <p:cNvSpPr>
              <a:spLocks noChangeArrowheads="1"/>
            </p:cNvSpPr>
            <p:nvPr/>
          </p:nvSpPr>
          <p:spPr bwMode="auto">
            <a:xfrm flipH="1">
              <a:off x="1152" y="1963"/>
              <a:ext cx="384" cy="294"/>
            </a:xfrm>
            <a:prstGeom prst="rightArrow">
              <a:avLst>
                <a:gd name="adj1" fmla="val 50000"/>
                <a:gd name="adj2" fmla="val 96599"/>
              </a:avLst>
            </a:prstGeom>
            <a:gradFill rotWithShape="0">
              <a:gsLst>
                <a:gs pos="0">
                  <a:srgbClr val="66CCFF"/>
                </a:gs>
                <a:gs pos="100000">
                  <a:srgbClr val="3333F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36"/>
            <p:cNvSpPr>
              <a:spLocks noChangeArrowheads="1"/>
            </p:cNvSpPr>
            <p:nvPr/>
          </p:nvSpPr>
          <p:spPr bwMode="auto">
            <a:xfrm>
              <a:off x="144" y="1794"/>
              <a:ext cx="960" cy="631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Motors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(VEXTA </a:t>
              </a:r>
              <a:b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</a:br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Nanostep)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  <p:sp>
          <p:nvSpPr>
            <p:cNvPr id="42" name="Rectangle 37"/>
            <p:cNvSpPr>
              <a:spLocks noChangeArrowheads="1"/>
            </p:cNvSpPr>
            <p:nvPr/>
          </p:nvSpPr>
          <p:spPr bwMode="auto">
            <a:xfrm>
              <a:off x="1126" y="2339"/>
              <a:ext cx="4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it-IT" sz="1600">
                  <a:solidFill>
                    <a:srgbClr val="000066"/>
                  </a:solidFill>
                  <a:latin typeface="Trebuchet MS" pitchFamily="34" charset="0"/>
                </a:rPr>
                <a:t>Power</a:t>
              </a:r>
              <a:endParaRPr lang="en-GB" sz="1600">
                <a:solidFill>
                  <a:srgbClr val="000066"/>
                </a:solidFill>
                <a:latin typeface="Trebuchet MS" pitchFamily="34" charset="0"/>
              </a:endParaRPr>
            </a:p>
          </p:txBody>
        </p:sp>
      </p:grpSp>
      <p:sp>
        <p:nvSpPr>
          <p:cNvPr id="43" name="Rectangle 63"/>
          <p:cNvSpPr>
            <a:spLocks noChangeArrowheads="1"/>
          </p:cNvSpPr>
          <p:nvPr/>
        </p:nvSpPr>
        <p:spPr bwMode="auto">
          <a:xfrm>
            <a:off x="2881759" y="6396832"/>
            <a:ext cx="1963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it-IT" sz="1800">
                <a:solidFill>
                  <a:srgbClr val="000066"/>
                </a:solidFill>
                <a:latin typeface="Trebuchet MS" pitchFamily="34" charset="0"/>
              </a:rPr>
              <a:t>Functional blocks</a:t>
            </a:r>
            <a:endParaRPr lang="en-GB" sz="1800">
              <a:solidFill>
                <a:srgbClr val="000066"/>
              </a:solidFill>
              <a:latin typeface="Trebuchet MS" pitchFamily="34" charset="0"/>
            </a:endParaRPr>
          </a:p>
        </p:txBody>
      </p:sp>
      <p:sp>
        <p:nvSpPr>
          <p:cNvPr id="44" name="AutoShape 64"/>
          <p:cNvSpPr>
            <a:spLocks/>
          </p:cNvSpPr>
          <p:nvPr/>
        </p:nvSpPr>
        <p:spPr bwMode="auto">
          <a:xfrm>
            <a:off x="1340296" y="1124744"/>
            <a:ext cx="228600" cy="2057400"/>
          </a:xfrm>
          <a:prstGeom prst="leftBrace">
            <a:avLst>
              <a:gd name="adj1" fmla="val 75000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AutoShape 65"/>
          <p:cNvSpPr>
            <a:spLocks/>
          </p:cNvSpPr>
          <p:nvPr/>
        </p:nvSpPr>
        <p:spPr bwMode="auto">
          <a:xfrm rot="16200000">
            <a:off x="3664396" y="2610644"/>
            <a:ext cx="228600" cy="7315200"/>
          </a:xfrm>
          <a:prstGeom prst="leftBrace">
            <a:avLst>
              <a:gd name="adj1" fmla="val 266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AutoShape 66"/>
          <p:cNvSpPr>
            <a:spLocks/>
          </p:cNvSpPr>
          <p:nvPr/>
        </p:nvSpPr>
        <p:spPr bwMode="auto">
          <a:xfrm rot="16200000">
            <a:off x="3664396" y="2610644"/>
            <a:ext cx="228600" cy="7315200"/>
          </a:xfrm>
          <a:prstGeom prst="leftBrace">
            <a:avLst>
              <a:gd name="adj1" fmla="val 266667"/>
              <a:gd name="adj2" fmla="val 50000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7" name="Segnaposto numero diapositiva 4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E931-BD9D-0F4A-B482-8EEEC53E1032}" type="slidenum">
              <a:rPr lang="it-IT" smtClean="0"/>
              <a:t>45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8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cosmics_TY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4927" y="986338"/>
            <a:ext cx="4849395" cy="3288671"/>
          </a:xfrm>
        </p:spPr>
      </p:pic>
      <p:pic>
        <p:nvPicPr>
          <p:cNvPr id="5" name="Immagine 4" descr="cosmics_TX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61941" y="3481915"/>
            <a:ext cx="4943959" cy="33528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5012272" y="573637"/>
            <a:ext cx="39243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  <a:latin typeface="+mn-lt"/>
                <a:cs typeface="Times New Roman"/>
              </a:rPr>
              <a:t>Films transported from Gran </a:t>
            </a:r>
            <a:r>
              <a:rPr lang="en-US" sz="2000" dirty="0" err="1" smtClean="0">
                <a:solidFill>
                  <a:srgbClr val="008000"/>
                </a:solidFill>
                <a:latin typeface="+mn-lt"/>
                <a:cs typeface="Times New Roman"/>
              </a:rPr>
              <a:t>Sasso</a:t>
            </a:r>
            <a:r>
              <a:rPr lang="en-US" sz="2000" dirty="0" smtClean="0">
                <a:solidFill>
                  <a:srgbClr val="008000"/>
                </a:solidFill>
                <a:latin typeface="+mn-lt"/>
                <a:cs typeface="Times New Roman"/>
              </a:rPr>
              <a:t> to CERN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  <a:latin typeface="+mn-lt"/>
                <a:cs typeface="Times New Roman"/>
              </a:rPr>
              <a:t>Brick assembled at CERN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  <a:latin typeface="+mn-lt"/>
                <a:cs typeface="Times New Roman"/>
              </a:rPr>
              <a:t>Cosmic-ray integrated during the transportation of the brick from CERN to GSI and from GSI to Gran </a:t>
            </a:r>
            <a:r>
              <a:rPr lang="en-US" sz="2000" dirty="0" err="1" smtClean="0">
                <a:solidFill>
                  <a:srgbClr val="008000"/>
                </a:solidFill>
                <a:latin typeface="+mn-lt"/>
                <a:cs typeface="Times New Roman"/>
              </a:rPr>
              <a:t>Sasso</a:t>
            </a:r>
            <a:endParaRPr lang="en-US" sz="2000" dirty="0" smtClean="0">
              <a:solidFill>
                <a:srgbClr val="008000"/>
              </a:solidFill>
              <a:latin typeface="+mn-lt"/>
              <a:cs typeface="Times New Roman"/>
            </a:endParaRPr>
          </a:p>
          <a:p>
            <a:pPr marL="285750" indent="-285750">
              <a:buFont typeface="Arial"/>
              <a:buChar char="•"/>
            </a:pPr>
            <a:r>
              <a:rPr lang="en-US" sz="2000" dirty="0" smtClean="0">
                <a:solidFill>
                  <a:srgbClr val="008000"/>
                </a:solidFill>
                <a:latin typeface="+mn-lt"/>
                <a:cs typeface="Times New Roman"/>
              </a:rPr>
              <a:t>Brick disassembled and film developed at Gran </a:t>
            </a:r>
            <a:r>
              <a:rPr lang="en-US" sz="2000" dirty="0" err="1" smtClean="0">
                <a:solidFill>
                  <a:srgbClr val="008000"/>
                </a:solidFill>
                <a:latin typeface="+mn-lt"/>
                <a:cs typeface="Times New Roman"/>
              </a:rPr>
              <a:t>Sasso</a:t>
            </a:r>
            <a:endParaRPr lang="en-US" sz="2000" dirty="0">
              <a:solidFill>
                <a:srgbClr val="008000"/>
              </a:solidFill>
              <a:latin typeface="+mn-lt"/>
              <a:cs typeface="Times New Roman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338921" y="80438"/>
            <a:ext cx="65045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0"/>
                </a:solidFill>
                <a:latin typeface="+mn-lt"/>
                <a:cs typeface="Times New Roman"/>
              </a:rPr>
              <a:t>Cosmic-ray angular distribution</a:t>
            </a:r>
            <a:endParaRPr lang="en-US" sz="2000" dirty="0">
              <a:solidFill>
                <a:srgbClr val="000090"/>
              </a:solidFill>
              <a:latin typeface="+mn-lt"/>
              <a:cs typeface="Times New Roman"/>
            </a:endParaRPr>
          </a:p>
        </p:txBody>
      </p:sp>
      <p:cxnSp>
        <p:nvCxnSpPr>
          <p:cNvPr id="3" name="Connettore 2 2"/>
          <p:cNvCxnSpPr/>
          <p:nvPr/>
        </p:nvCxnSpPr>
        <p:spPr>
          <a:xfrm flipH="1">
            <a:off x="3534833" y="1703917"/>
            <a:ext cx="1492250" cy="30691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/>
          <p:nvPr/>
        </p:nvCxnSpPr>
        <p:spPr>
          <a:xfrm flipH="1">
            <a:off x="7598833" y="3132654"/>
            <a:ext cx="391586" cy="15875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-352806" y="5281083"/>
            <a:ext cx="533190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000" dirty="0" smtClean="0">
                <a:solidFill>
                  <a:srgbClr val="000090"/>
                </a:solidFill>
                <a:latin typeface="+mn-lt"/>
                <a:cs typeface="Times New Roman"/>
              </a:rPr>
              <a:t>Cosmic-rays taken with the films inside the </a:t>
            </a:r>
          </a:p>
          <a:p>
            <a:pPr algn="ctr"/>
            <a:r>
              <a:rPr lang="en-GB" sz="2000" dirty="0" smtClean="0">
                <a:solidFill>
                  <a:srgbClr val="000090"/>
                </a:solidFill>
                <a:latin typeface="+mn-lt"/>
                <a:cs typeface="Times New Roman"/>
              </a:rPr>
              <a:t>brick in the same geometrical configuration</a:t>
            </a:r>
          </a:p>
          <a:p>
            <a:pPr algn="ctr"/>
            <a:r>
              <a:rPr lang="en-GB" sz="2000" dirty="0" smtClean="0">
                <a:solidFill>
                  <a:srgbClr val="000090"/>
                </a:solidFill>
                <a:latin typeface="+mn-lt"/>
                <a:cs typeface="Times New Roman"/>
              </a:rPr>
              <a:t>as for the beam at GSI, with the brick rotated </a:t>
            </a:r>
          </a:p>
          <a:p>
            <a:pPr algn="ctr"/>
            <a:r>
              <a:rPr lang="en-GB" sz="2000" dirty="0">
                <a:solidFill>
                  <a:srgbClr val="000090"/>
                </a:solidFill>
                <a:latin typeface="+mn-lt"/>
                <a:cs typeface="Times New Roman"/>
              </a:rPr>
              <a:t>b</a:t>
            </a:r>
            <a:r>
              <a:rPr lang="en-GB" sz="2000" dirty="0" smtClean="0">
                <a:solidFill>
                  <a:srgbClr val="000090"/>
                </a:solidFill>
                <a:latin typeface="+mn-lt"/>
                <a:cs typeface="Times New Roman"/>
              </a:rPr>
              <a:t>y 90 degrees to minimize the flux </a:t>
            </a:r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 sz="2000"/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BE931-BD9D-0F4A-B482-8EEEC53E1032}" type="slidenum">
              <a:rPr lang="it-IT" sz="2000" smtClean="0">
                <a:latin typeface="+mn-lt"/>
              </a:rPr>
              <a:t>46</a:t>
            </a:fld>
            <a:endParaRPr lang="it-IT" sz="20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163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32554" r="33257" b="31613"/>
          <a:stretch/>
        </p:blipFill>
        <p:spPr bwMode="auto">
          <a:xfrm>
            <a:off x="1187624" y="1700808"/>
            <a:ext cx="7025188" cy="419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283968" y="6474822"/>
            <a:ext cx="47943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http://enlight.web.cern.ch/facilities</a:t>
            </a:r>
          </a:p>
        </p:txBody>
      </p:sp>
      <p:sp>
        <p:nvSpPr>
          <p:cNvPr id="4" name="Rettangolo 3"/>
          <p:cNvSpPr/>
          <p:nvPr/>
        </p:nvSpPr>
        <p:spPr>
          <a:xfrm>
            <a:off x="323528" y="823761"/>
            <a:ext cx="47943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GB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Facilities in Europe:</a:t>
            </a: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35696" y="53985"/>
            <a:ext cx="5616624" cy="5492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 err="1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Hadrontherapy</a:t>
            </a:r>
            <a:endParaRPr lang="en-US" sz="2800" b="1" kern="0" dirty="0" smtClean="0">
              <a:solidFill>
                <a:srgbClr val="FF0000"/>
              </a:solidFill>
              <a:ea typeface="+mj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698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3653"/>
            <a:ext cx="4604915" cy="6409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-36512" y="-1860"/>
            <a:ext cx="9324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Patient Statistics (for facilities in operation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the end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of 2012):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516216" y="6474822"/>
            <a:ext cx="25620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600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http://</a:t>
            </a:r>
            <a:r>
              <a:rPr lang="en-GB" sz="16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enlight.web.cern.ch</a:t>
            </a:r>
            <a:endParaRPr lang="en-GB" sz="1600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73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-28849" y="607615"/>
            <a:ext cx="9071992" cy="298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Nuclear 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fragments</a:t>
            </a: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 are generated during the interaction inside the tissue</a:t>
            </a:r>
            <a:r>
              <a:rPr lang="en-GB" sz="2400" dirty="0">
                <a:solidFill>
                  <a:srgbClr val="002060"/>
                </a:solidFill>
                <a:latin typeface="+mn-lt"/>
              </a:rPr>
              <a:t> </a:t>
            </a:r>
            <a:endParaRPr lang="en-GB" sz="2400" dirty="0" smtClean="0">
              <a:solidFill>
                <a:srgbClr val="002060"/>
              </a:solidFill>
              <a:latin typeface="+mn-lt"/>
            </a:endParaRP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Fragments have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higher range </a:t>
            </a: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and </a:t>
            </a:r>
            <a:r>
              <a:rPr lang="en-GB" sz="2400" dirty="0" smtClean="0">
                <a:solidFill>
                  <a:srgbClr val="FF0000"/>
                </a:solidFill>
                <a:latin typeface="+mn-lt"/>
              </a:rPr>
              <a:t>different </a:t>
            </a:r>
            <a:r>
              <a:rPr lang="en-GB" sz="2400" dirty="0">
                <a:solidFill>
                  <a:srgbClr val="FF0000"/>
                </a:solidFill>
                <a:latin typeface="+mn-lt"/>
              </a:rPr>
              <a:t>direction </a:t>
            </a:r>
            <a:r>
              <a:rPr lang="en-GB" sz="2400" dirty="0" smtClean="0">
                <a:solidFill>
                  <a:srgbClr val="002060"/>
                </a:solidFill>
                <a:latin typeface="+mn-lt"/>
              </a:rPr>
              <a:t>with respect to primary ions</a:t>
            </a:r>
          </a:p>
          <a:p>
            <a:pPr marL="342900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Precise 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knowledge 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of fragments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is necessary to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predict the detailed irradiation of the neighboring tissues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Wingdings" charset="0"/>
              </a:rPr>
              <a:t>and, thereby,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Wingdings" charset="0"/>
              </a:rPr>
              <a:t>optimization of the therapy with 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  <a:sym typeface="Wingdings" charset="0"/>
              </a:rPr>
              <a:t>higher effectiveness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633878" y="31887"/>
            <a:ext cx="3746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Fragmentation of </a:t>
            </a:r>
            <a:r>
              <a:rPr lang="en-US" sz="2800" b="1" baseline="3000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12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456" y="3645024"/>
            <a:ext cx="5004048" cy="31791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0" y="630932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it-IT" sz="1400" i="1" dirty="0" err="1" smtClean="0">
                <a:solidFill>
                  <a:srgbClr val="002060"/>
                </a:solidFill>
                <a:latin typeface="+mn-lt"/>
              </a:rPr>
              <a:t>Simulation</a:t>
            </a:r>
            <a:r>
              <a:rPr lang="it-IT" sz="1400" i="1" dirty="0">
                <a:solidFill>
                  <a:srgbClr val="002060"/>
                </a:solidFill>
                <a:latin typeface="+mn-lt"/>
              </a:rPr>
              <a:t>: A. </a:t>
            </a:r>
            <a:r>
              <a:rPr lang="it-IT" sz="1400" i="1" dirty="0" err="1">
                <a:solidFill>
                  <a:srgbClr val="002060"/>
                </a:solidFill>
                <a:latin typeface="+mn-lt"/>
              </a:rPr>
              <a:t>Mairani</a:t>
            </a:r>
            <a:r>
              <a:rPr lang="it-IT" sz="1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1400" i="1" dirty="0" err="1">
                <a:solidFill>
                  <a:srgbClr val="002060"/>
                </a:solidFill>
                <a:latin typeface="+mn-lt"/>
              </a:rPr>
              <a:t>PhD</a:t>
            </a:r>
            <a:r>
              <a:rPr lang="it-IT" sz="1400" i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it-IT" sz="1400" i="1" dirty="0" err="1">
                <a:solidFill>
                  <a:srgbClr val="002060"/>
                </a:solidFill>
                <a:latin typeface="+mn-lt"/>
              </a:rPr>
              <a:t>Thesis</a:t>
            </a:r>
            <a:r>
              <a:rPr lang="it-IT" sz="1400" i="1" dirty="0">
                <a:solidFill>
                  <a:srgbClr val="002060"/>
                </a:solidFill>
                <a:latin typeface="+mn-lt"/>
              </a:rPr>
              <a:t>, 2007, Nuovo Cimento C, 31, 2008</a:t>
            </a:r>
            <a:endParaRPr lang="en-GB" sz="1400" i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4716016" y="3945250"/>
            <a:ext cx="2736304" cy="70788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l"/>
            <a:r>
              <a:rPr lang="en-GB" sz="2000" baseline="30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(400 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MeV/n) </a:t>
            </a:r>
            <a:r>
              <a:rPr lang="en-GB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GB" sz="2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Bragg-Peak</a:t>
            </a:r>
            <a:endParaRPr lang="en-GB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-25648" y="3671993"/>
            <a:ext cx="348044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What we need to know</a:t>
            </a:r>
            <a:endParaRPr lang="en-US" sz="2400" b="1" dirty="0">
              <a:solidFill>
                <a:srgbClr val="FF000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28849" y="4081135"/>
            <a:ext cx="3088681" cy="15081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</a:rPr>
              <a:t>Kind of fragments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  <a:ea typeface="ＭＳ Ｐゴシック" charset="0"/>
                <a:cs typeface="Arial" panose="020B0604020202020204" pitchFamily="34" charset="0"/>
              </a:rPr>
              <a:t>Which energy?</a:t>
            </a:r>
          </a:p>
          <a:p>
            <a:pPr marL="342900" indent="-342900"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002060"/>
                </a:solidFill>
                <a:latin typeface="+mn-lt"/>
                <a:ea typeface="ＭＳ Ｐゴシック" charset="0"/>
                <a:cs typeface="Arial" panose="020B0604020202020204" pitchFamily="34" charset="0"/>
              </a:rPr>
              <a:t>Which angle?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48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35496" y="908720"/>
            <a:ext cx="8964613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err="1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Hadrontherapy</a:t>
            </a: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motivation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3200" baseline="30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fragmentation measurement with t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he </a:t>
            </a:r>
            <a:r>
              <a:rPr lang="en-GB" sz="3200" dirty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Emulsion Cloud Chamber (ECC) </a:t>
            </a:r>
            <a:r>
              <a:rPr lang="en-GB" sz="3200" dirty="0" smtClean="0">
                <a:solidFill>
                  <a:srgbClr val="FF000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detector</a:t>
            </a:r>
            <a:endParaRPr lang="en-GB" sz="3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The FIRST detector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Measurements at GSI in the FIRST set-up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Preliminary results</a:t>
            </a:r>
          </a:p>
          <a:p>
            <a:pPr marL="342900" lvl="1" indent="-34290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GB" sz="3200" dirty="0" smtClean="0">
                <a:solidFill>
                  <a:srgbClr val="002060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Conclusion</a:t>
            </a:r>
            <a:endParaRPr lang="en-GB" sz="3200" dirty="0">
              <a:solidFill>
                <a:srgbClr val="002060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39752" y="83568"/>
            <a:ext cx="4001258" cy="549275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800" b="1" kern="0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1429867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Carbon exposure at HIMAC* (NIRS**- Chiba(Japan)) </a:t>
            </a:r>
          </a:p>
        </p:txBody>
      </p:sp>
      <p:pic>
        <p:nvPicPr>
          <p:cNvPr id="6147" name="Picture 3" descr="IMG_13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4033143" cy="3025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60065"/>
            <a:ext cx="4295775" cy="322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IMG_13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80212"/>
            <a:ext cx="4044219" cy="3033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tangolo 1"/>
          <p:cNvSpPr/>
          <p:nvPr/>
        </p:nvSpPr>
        <p:spPr>
          <a:xfrm>
            <a:off x="4381405" y="500313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Emulsion Cloud Chamber (ECC) </a:t>
            </a:r>
            <a:endParaRPr lang="en-GB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tangolo 2"/>
          <p:cNvSpPr/>
          <p:nvPr/>
        </p:nvSpPr>
        <p:spPr bwMode="auto">
          <a:xfrm>
            <a:off x="7942308" y="1959174"/>
            <a:ext cx="302100" cy="430756"/>
          </a:xfrm>
          <a:prstGeom prst="rect">
            <a:avLst/>
          </a:prstGeom>
          <a:pattFill prst="ltVert">
            <a:fgClr>
              <a:schemeClr val="tx1">
                <a:lumMod val="65000"/>
                <a:lumOff val="35000"/>
              </a:schemeClr>
            </a:fgClr>
            <a:bgClr>
              <a:srgbClr val="FF6600"/>
            </a:bgClr>
          </a:pattFill>
          <a:ln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normalizeH="0" baseline="0">
              <a:ln>
                <a:noFill/>
              </a:ln>
              <a:solidFill>
                <a:srgbClr val="FF0066"/>
              </a:solidFill>
              <a:effectLst/>
              <a:latin typeface="Times New Roman" charset="0"/>
              <a:ea typeface="ＭＳ Ｐゴシック" charset="0"/>
            </a:endParaRPr>
          </a:p>
        </p:txBody>
      </p:sp>
      <p:cxnSp>
        <p:nvCxnSpPr>
          <p:cNvPr id="5" name="Connettore 2 4"/>
          <p:cNvCxnSpPr/>
          <p:nvPr/>
        </p:nvCxnSpPr>
        <p:spPr bwMode="auto">
          <a:xfrm flipV="1">
            <a:off x="7524328" y="2389930"/>
            <a:ext cx="569030" cy="2695254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ttore 2 11"/>
          <p:cNvCxnSpPr/>
          <p:nvPr/>
        </p:nvCxnSpPr>
        <p:spPr bwMode="auto">
          <a:xfrm>
            <a:off x="4860032" y="2195244"/>
            <a:ext cx="3082276" cy="0"/>
          </a:xfrm>
          <a:prstGeom prst="straightConnector1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4583807" y="6265242"/>
            <a:ext cx="4524697" cy="548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MS PGothic" pitchFamily="34" charset="-128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MS PGothic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en-US" sz="1600" b="1" i="1" kern="0" dirty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*</a:t>
            </a:r>
            <a:r>
              <a:rPr lang="en-GB" sz="1600" i="1" dirty="0" smtClean="0">
                <a:solidFill>
                  <a:srgbClr val="FF0000"/>
                </a:solidFill>
              </a:rPr>
              <a:t>Heavy </a:t>
            </a:r>
            <a:r>
              <a:rPr lang="en-GB" sz="1600" i="1" dirty="0">
                <a:solidFill>
                  <a:srgbClr val="FF0000"/>
                </a:solidFill>
              </a:rPr>
              <a:t>Ion Medical </a:t>
            </a:r>
            <a:r>
              <a:rPr lang="en-GB" sz="1600" i="1" dirty="0" smtClean="0">
                <a:solidFill>
                  <a:srgbClr val="FF0000"/>
                </a:solidFill>
              </a:rPr>
              <a:t>Accelerator</a:t>
            </a:r>
            <a:r>
              <a:rPr lang="en-US" sz="1600" b="1" i="1" kern="0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 </a:t>
            </a:r>
          </a:p>
          <a:p>
            <a:pPr algn="r" eaLnBrk="1" hangingPunct="1">
              <a:defRPr/>
            </a:pPr>
            <a:r>
              <a:rPr lang="en-US" sz="1600" b="1" i="1" kern="0" dirty="0" smtClean="0">
                <a:solidFill>
                  <a:srgbClr val="FF0000"/>
                </a:solidFill>
                <a:ea typeface="+mj-ea"/>
                <a:cs typeface="Arial" panose="020B0604020202020204" pitchFamily="34" charset="0"/>
              </a:rPr>
              <a:t>**</a:t>
            </a:r>
            <a:r>
              <a:rPr lang="en-US" sz="1600" i="1" dirty="0">
                <a:solidFill>
                  <a:srgbClr val="FF0000"/>
                </a:solidFill>
              </a:rPr>
              <a:t>National Institute of Radiological Sciences</a:t>
            </a:r>
            <a:endParaRPr lang="en-US" sz="1600" b="1" i="1" kern="0" dirty="0" smtClean="0">
              <a:solidFill>
                <a:srgbClr val="FF0000"/>
              </a:solidFill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600" b="0" i="0" u="none" strike="noStrike" cap="none" normalizeH="0" baseline="0">
            <a:ln>
              <a:noFill/>
            </a:ln>
            <a:solidFill>
              <a:srgbClr val="FF0066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3600" b="0" i="0" u="none" strike="noStrike" cap="none" normalizeH="0" baseline="0">
            <a:ln>
              <a:noFill/>
            </a:ln>
            <a:solidFill>
              <a:srgbClr val="FF0066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5755</TotalTime>
  <Words>2123</Words>
  <Application>Microsoft Office PowerPoint</Application>
  <PresentationFormat>Presentazione su schermo (4:3)</PresentationFormat>
  <Paragraphs>489</Paragraphs>
  <Slides>46</Slides>
  <Notes>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46</vt:i4>
      </vt:variant>
    </vt:vector>
  </HeadingPairs>
  <TitlesOfParts>
    <vt:vector size="48" baseType="lpstr">
      <vt:lpstr>Struttura predefinita</vt:lpstr>
      <vt:lpstr>Equation</vt:lpstr>
      <vt:lpstr>Measurement  of the fragmentation of Carbon ions  with nuclear emulsions  for medical applications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Carbon exposure at HIMAC* (NIRS**- Chiba(Japan)) </vt:lpstr>
      <vt:lpstr>The structure of the Emulsion Cloud Chamber</vt:lpstr>
      <vt:lpstr>The cell structure of the Emulsion Cloud Chamber</vt:lpstr>
      <vt:lpstr>Nuclear emulsion</vt:lpstr>
      <vt:lpstr>OPERA emulsions</vt:lpstr>
      <vt:lpstr>Emulsion scanning system</vt:lpstr>
      <vt:lpstr>Presentazione standard di PowerPoint</vt:lpstr>
      <vt:lpstr>Presentazione standard di PowerPoint</vt:lpstr>
      <vt:lpstr>Combining the information on consecutive films to get rid of the saturation effect  R0 vs R1 and R1 vs R2 scatter plot</vt:lpstr>
      <vt:lpstr>Presentazione standard di PowerPoint</vt:lpstr>
      <vt:lpstr>Charge separation</vt:lpstr>
      <vt:lpstr>Scattering angle of emitted particles</vt:lpstr>
      <vt:lpstr>Cross-section measurement</vt:lpstr>
      <vt:lpstr>8Be production Cross Section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Beam exposure of ECC</vt:lpstr>
      <vt:lpstr>ECC strucutre</vt:lpstr>
      <vt:lpstr>Presentazione standard di PowerPoint</vt:lpstr>
      <vt:lpstr>Presentazione standard di PowerPoint</vt:lpstr>
      <vt:lpstr>Presentazione standard di PowerPoint</vt:lpstr>
      <vt:lpstr>Efficiency vs tracks slope</vt:lpstr>
      <vt:lpstr>Kinematical measurements 1. Momentum measurement by multiple coulomb scattering (MCS)</vt:lpstr>
      <vt:lpstr>Presentazione standard di PowerPoint</vt:lpstr>
      <vt:lpstr>Presentazione standard di PowerPoint</vt:lpstr>
      <vt:lpstr>Presentazione standard di PowerPoint</vt:lpstr>
      <vt:lpstr>Conclusions</vt:lpstr>
      <vt:lpstr>Backup slides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Data (images) processing and motion control flow in the ESS</vt:lpstr>
      <vt:lpstr>Presentazione standard di PowerPoint</vt:lpstr>
    </vt:vector>
  </TitlesOfParts>
  <Company>INFN Napoli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Exposure of an ECC to 400 Mev/u Carbon ions</dc:title>
  <dc:creator>giovanni</dc:creator>
  <cp:lastModifiedBy>Adele</cp:lastModifiedBy>
  <cp:revision>294</cp:revision>
  <cp:lastPrinted>2013-10-10T13:37:34Z</cp:lastPrinted>
  <dcterms:created xsi:type="dcterms:W3CDTF">2005-03-16T12:45:51Z</dcterms:created>
  <dcterms:modified xsi:type="dcterms:W3CDTF">2013-10-15T08:47:15Z</dcterms:modified>
</cp:coreProperties>
</file>